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11" r:id="rId1"/>
  </p:sldMasterIdLst>
  <p:notesMasterIdLst>
    <p:notesMasterId r:id="rId24"/>
  </p:notesMasterIdLst>
  <p:sldIdLst>
    <p:sldId id="256" r:id="rId2"/>
    <p:sldId id="273" r:id="rId3"/>
    <p:sldId id="266" r:id="rId4"/>
    <p:sldId id="265" r:id="rId5"/>
    <p:sldId id="435" r:id="rId6"/>
    <p:sldId id="436" r:id="rId7"/>
    <p:sldId id="383" r:id="rId8"/>
    <p:sldId id="437" r:id="rId9"/>
    <p:sldId id="268" r:id="rId10"/>
    <p:sldId id="378" r:id="rId11"/>
    <p:sldId id="264" r:id="rId12"/>
    <p:sldId id="281" r:id="rId13"/>
    <p:sldId id="377" r:id="rId14"/>
    <p:sldId id="408" r:id="rId15"/>
    <p:sldId id="409" r:id="rId16"/>
    <p:sldId id="410" r:id="rId17"/>
    <p:sldId id="411" r:id="rId18"/>
    <p:sldId id="379" r:id="rId19"/>
    <p:sldId id="420" r:id="rId20"/>
    <p:sldId id="426" r:id="rId21"/>
    <p:sldId id="424" r:id="rId22"/>
    <p:sldId id="42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" id="{E1EDE326-D30B-4F48-B7F1-F65A00A23D1C}">
          <p14:sldIdLst>
            <p14:sldId id="256"/>
            <p14:sldId id="273"/>
            <p14:sldId id="266"/>
            <p14:sldId id="265"/>
            <p14:sldId id="435"/>
            <p14:sldId id="436"/>
            <p14:sldId id="383"/>
            <p14:sldId id="437"/>
            <p14:sldId id="268"/>
          </p14:sldIdLst>
        </p14:section>
        <p14:section name="законодавство" id="{DA8EA701-8764-40E8-8019-8734A990D15F}">
          <p14:sldIdLst>
            <p14:sldId id="378"/>
            <p14:sldId id="264"/>
            <p14:sldId id="281"/>
            <p14:sldId id="377"/>
            <p14:sldId id="408"/>
            <p14:sldId id="409"/>
            <p14:sldId id="410"/>
            <p14:sldId id="411"/>
            <p14:sldId id="379"/>
            <p14:sldId id="420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02A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803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479F6-DAC9-4262-BACD-1343B12C98FF}" type="doc">
      <dgm:prSet loTypeId="urn:microsoft.com/office/officeart/2005/8/layout/process1" loCatId="process" qsTypeId="urn:microsoft.com/office/officeart/2005/8/quickstyle/simple4" qsCatId="simple" csTypeId="urn:microsoft.com/office/officeart/2005/8/colors/accent5_2" csCatId="accent5" phldr="1"/>
      <dgm:spPr/>
    </dgm:pt>
    <dgm:pt modelId="{B69B4A78-B08E-485D-88DA-E0D927B945C1}">
      <dgm:prSet phldrT="[Текст]"/>
      <dgm:spPr/>
      <dgm:t>
        <a:bodyPr/>
        <a:lstStyle/>
        <a:p>
          <a:r>
            <a:rPr lang="uk-UA" dirty="0"/>
            <a:t>виявлення</a:t>
          </a:r>
          <a:endParaRPr lang="ru-RU" dirty="0"/>
        </a:p>
      </dgm:t>
    </dgm:pt>
    <dgm:pt modelId="{ED01FDC8-D3E8-45F2-BC7D-6E6F78644998}" type="parTrans" cxnId="{B3E635FC-60C7-497B-8570-429007B36A09}">
      <dgm:prSet/>
      <dgm:spPr/>
      <dgm:t>
        <a:bodyPr/>
        <a:lstStyle/>
        <a:p>
          <a:endParaRPr lang="ru-RU"/>
        </a:p>
      </dgm:t>
    </dgm:pt>
    <dgm:pt modelId="{38081987-CD1B-4323-9A7E-61F44E28878E}" type="sibTrans" cxnId="{B3E635FC-60C7-497B-8570-429007B36A09}">
      <dgm:prSet/>
      <dgm:spPr/>
      <dgm:t>
        <a:bodyPr/>
        <a:lstStyle/>
        <a:p>
          <a:endParaRPr lang="ru-RU"/>
        </a:p>
      </dgm:t>
    </dgm:pt>
    <dgm:pt modelId="{E251F633-3210-4889-8932-22BCBEBBA4B0}">
      <dgm:prSet phldrT="[Текст]"/>
      <dgm:spPr/>
      <dgm:t>
        <a:bodyPr/>
        <a:lstStyle/>
        <a:p>
          <a:r>
            <a:rPr lang="ru-RU" dirty="0" err="1"/>
            <a:t>оцінка</a:t>
          </a:r>
          <a:r>
            <a:rPr lang="ru-RU" dirty="0"/>
            <a:t> потреб</a:t>
          </a:r>
        </a:p>
      </dgm:t>
    </dgm:pt>
    <dgm:pt modelId="{30E6D8DD-002E-4096-86B7-4376F6B006C9}" type="parTrans" cxnId="{C3397C9B-2978-453D-9CDD-A52C716EAA2F}">
      <dgm:prSet/>
      <dgm:spPr/>
      <dgm:t>
        <a:bodyPr/>
        <a:lstStyle/>
        <a:p>
          <a:endParaRPr lang="ru-RU"/>
        </a:p>
      </dgm:t>
    </dgm:pt>
    <dgm:pt modelId="{5BA26433-259C-4506-ADCB-BA8BCF78B5E0}" type="sibTrans" cxnId="{C3397C9B-2978-453D-9CDD-A52C716EAA2F}">
      <dgm:prSet/>
      <dgm:spPr/>
      <dgm:t>
        <a:bodyPr/>
        <a:lstStyle/>
        <a:p>
          <a:endParaRPr lang="ru-RU"/>
        </a:p>
      </dgm:t>
    </dgm:pt>
    <dgm:pt modelId="{8C233EC6-AF2C-44DE-B107-528B7D948722}">
      <dgm:prSet phldrT="[Текст]"/>
      <dgm:spPr/>
      <dgm:t>
        <a:bodyPr/>
        <a:lstStyle/>
        <a:p>
          <a:r>
            <a:rPr lang="ru-RU" dirty="0" err="1"/>
            <a:t>надання</a:t>
          </a:r>
          <a:r>
            <a:rPr lang="ru-RU" dirty="0"/>
            <a:t> </a:t>
          </a:r>
          <a:r>
            <a:rPr lang="ru-RU" dirty="0" err="1"/>
            <a:t>послуг</a:t>
          </a:r>
          <a:endParaRPr lang="ru-RU" dirty="0"/>
        </a:p>
      </dgm:t>
    </dgm:pt>
    <dgm:pt modelId="{C9F70FC6-E512-4DC3-A401-A11C69846DA4}" type="parTrans" cxnId="{0E608FB3-A06D-44C4-94B9-24AA5341B551}">
      <dgm:prSet/>
      <dgm:spPr/>
      <dgm:t>
        <a:bodyPr/>
        <a:lstStyle/>
        <a:p>
          <a:endParaRPr lang="ru-RU"/>
        </a:p>
      </dgm:t>
    </dgm:pt>
    <dgm:pt modelId="{09A06739-3DF8-4009-80D7-411D85037DEA}" type="sibTrans" cxnId="{0E608FB3-A06D-44C4-94B9-24AA5341B551}">
      <dgm:prSet/>
      <dgm:spPr/>
      <dgm:t>
        <a:bodyPr/>
        <a:lstStyle/>
        <a:p>
          <a:endParaRPr lang="ru-RU"/>
        </a:p>
      </dgm:t>
    </dgm:pt>
    <dgm:pt modelId="{1D2E59B0-DAC8-40D4-B47F-DD16AA6D6375}">
      <dgm:prSet phldrT="[Текст]"/>
      <dgm:spPr/>
      <dgm:t>
        <a:bodyPr/>
        <a:lstStyle/>
        <a:p>
          <a:r>
            <a:rPr lang="ru-RU" dirty="0" err="1"/>
            <a:t>проміжна</a:t>
          </a:r>
          <a:r>
            <a:rPr lang="ru-RU" dirty="0"/>
            <a:t> </a:t>
          </a:r>
          <a:r>
            <a:rPr lang="ru-RU" dirty="0" err="1"/>
            <a:t>оцінка</a:t>
          </a:r>
          <a:endParaRPr lang="ru-RU" dirty="0"/>
        </a:p>
      </dgm:t>
    </dgm:pt>
    <dgm:pt modelId="{54C28626-B2C7-4F3C-A385-29C9AB8007E2}" type="parTrans" cxnId="{5610F8AE-F1DC-45BD-87F4-D7C5BBF8DF2E}">
      <dgm:prSet/>
      <dgm:spPr/>
      <dgm:t>
        <a:bodyPr/>
        <a:lstStyle/>
        <a:p>
          <a:endParaRPr lang="ru-RU"/>
        </a:p>
      </dgm:t>
    </dgm:pt>
    <dgm:pt modelId="{3FD92611-05AB-4CC0-871A-08209A3D349A}" type="sibTrans" cxnId="{5610F8AE-F1DC-45BD-87F4-D7C5BBF8DF2E}">
      <dgm:prSet/>
      <dgm:spPr/>
      <dgm:t>
        <a:bodyPr/>
        <a:lstStyle/>
        <a:p>
          <a:endParaRPr lang="ru-RU"/>
        </a:p>
      </dgm:t>
    </dgm:pt>
    <dgm:pt modelId="{7BAE468B-EB3E-4C93-A5C8-D5DD38658CCD}">
      <dgm:prSet phldrT="[Текст]"/>
      <dgm:spPr/>
      <dgm:t>
        <a:bodyPr/>
        <a:lstStyle/>
        <a:p>
          <a:r>
            <a:rPr lang="ru-RU" dirty="0" err="1"/>
            <a:t>завершення</a:t>
          </a:r>
          <a:r>
            <a:rPr lang="ru-RU" dirty="0"/>
            <a:t> </a:t>
          </a:r>
          <a:r>
            <a:rPr lang="ru-RU" dirty="0" err="1"/>
            <a:t>роботи</a:t>
          </a:r>
          <a:endParaRPr lang="ru-RU" dirty="0"/>
        </a:p>
      </dgm:t>
    </dgm:pt>
    <dgm:pt modelId="{1D62158E-B10D-403F-9E33-EA0DA75C5A48}" type="parTrans" cxnId="{8B87734D-5A74-46EB-9D98-7F591ADE42A9}">
      <dgm:prSet/>
      <dgm:spPr/>
      <dgm:t>
        <a:bodyPr/>
        <a:lstStyle/>
        <a:p>
          <a:endParaRPr lang="ru-RU"/>
        </a:p>
      </dgm:t>
    </dgm:pt>
    <dgm:pt modelId="{06A6AC96-0716-49F9-931D-A36960C859BA}" type="sibTrans" cxnId="{8B87734D-5A74-46EB-9D98-7F591ADE42A9}">
      <dgm:prSet/>
      <dgm:spPr/>
      <dgm:t>
        <a:bodyPr/>
        <a:lstStyle/>
        <a:p>
          <a:endParaRPr lang="ru-RU"/>
        </a:p>
      </dgm:t>
    </dgm:pt>
    <dgm:pt modelId="{252B2668-FBBF-49B5-BB8B-345F569DDBA0}" type="pres">
      <dgm:prSet presAssocID="{BF5479F6-DAC9-4262-BACD-1343B12C98FF}" presName="Name0" presStyleCnt="0">
        <dgm:presLayoutVars>
          <dgm:dir/>
          <dgm:resizeHandles val="exact"/>
        </dgm:presLayoutVars>
      </dgm:prSet>
      <dgm:spPr/>
    </dgm:pt>
    <dgm:pt modelId="{3BEFBF42-1425-4DA2-9F81-DD09FBBAE1B7}" type="pres">
      <dgm:prSet presAssocID="{B69B4A78-B08E-485D-88DA-E0D927B945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DD945-7AD3-41F0-8ED8-3648B7633C2B}" type="pres">
      <dgm:prSet presAssocID="{38081987-CD1B-4323-9A7E-61F44E28878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DF17A4B-6FE7-4E47-A683-6C7F69FE461A}" type="pres">
      <dgm:prSet presAssocID="{38081987-CD1B-4323-9A7E-61F44E28878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D5FBC38-1334-4372-BFD6-F087C58AD724}" type="pres">
      <dgm:prSet presAssocID="{E251F633-3210-4889-8932-22BCBEBBA4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B937E-04AA-4AEF-A401-E5D80111B2DC}" type="pres">
      <dgm:prSet presAssocID="{5BA26433-259C-4506-ADCB-BA8BCF78B5E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B2B518B-05B8-4F89-BCBA-FCEFF7A273DD}" type="pres">
      <dgm:prSet presAssocID="{5BA26433-259C-4506-ADCB-BA8BCF78B5E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87CCECB-9A72-497F-BD02-B7258EB3A7CD}" type="pres">
      <dgm:prSet presAssocID="{8C233EC6-AF2C-44DE-B107-528B7D9487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70AE1-8500-404B-AA09-007540BC74C6}" type="pres">
      <dgm:prSet presAssocID="{09A06739-3DF8-4009-80D7-411D85037DE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E4F684A-2A45-4B3F-ADA8-01F5EB6D3927}" type="pres">
      <dgm:prSet presAssocID="{09A06739-3DF8-4009-80D7-411D85037DE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2710C24-DCAA-4964-A80C-951D4150218C}" type="pres">
      <dgm:prSet presAssocID="{1D2E59B0-DAC8-40D4-B47F-DD16AA6D63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AAC92-5937-43E4-979F-0E598C4E41B4}" type="pres">
      <dgm:prSet presAssocID="{3FD92611-05AB-4CC0-871A-08209A3D349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F4298836-817C-446D-94DF-2AA0C5B107F9}" type="pres">
      <dgm:prSet presAssocID="{3FD92611-05AB-4CC0-871A-08209A3D349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E0B96B0-2436-497F-B243-DE78B4138662}" type="pres">
      <dgm:prSet presAssocID="{7BAE468B-EB3E-4C93-A5C8-D5DD38658C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0F8AE-F1DC-45BD-87F4-D7C5BBF8DF2E}" srcId="{BF5479F6-DAC9-4262-BACD-1343B12C98FF}" destId="{1D2E59B0-DAC8-40D4-B47F-DD16AA6D6375}" srcOrd="3" destOrd="0" parTransId="{54C28626-B2C7-4F3C-A385-29C9AB8007E2}" sibTransId="{3FD92611-05AB-4CC0-871A-08209A3D349A}"/>
    <dgm:cxn modelId="{CD7D8F07-447E-48D9-BE45-74DAECEEB774}" type="presOf" srcId="{38081987-CD1B-4323-9A7E-61F44E28878E}" destId="{A1BDD945-7AD3-41F0-8ED8-3648B7633C2B}" srcOrd="0" destOrd="0" presId="urn:microsoft.com/office/officeart/2005/8/layout/process1"/>
    <dgm:cxn modelId="{ED5496E3-F167-4E5A-8272-54DE12BF7A75}" type="presOf" srcId="{BF5479F6-DAC9-4262-BACD-1343B12C98FF}" destId="{252B2668-FBBF-49B5-BB8B-345F569DDBA0}" srcOrd="0" destOrd="0" presId="urn:microsoft.com/office/officeart/2005/8/layout/process1"/>
    <dgm:cxn modelId="{FFF2868A-94D0-4B5D-A206-7A960F0648AF}" type="presOf" srcId="{5BA26433-259C-4506-ADCB-BA8BCF78B5E0}" destId="{3B2B518B-05B8-4F89-BCBA-FCEFF7A273DD}" srcOrd="1" destOrd="0" presId="urn:microsoft.com/office/officeart/2005/8/layout/process1"/>
    <dgm:cxn modelId="{8B87734D-5A74-46EB-9D98-7F591ADE42A9}" srcId="{BF5479F6-DAC9-4262-BACD-1343B12C98FF}" destId="{7BAE468B-EB3E-4C93-A5C8-D5DD38658CCD}" srcOrd="4" destOrd="0" parTransId="{1D62158E-B10D-403F-9E33-EA0DA75C5A48}" sibTransId="{06A6AC96-0716-49F9-931D-A36960C859BA}"/>
    <dgm:cxn modelId="{67BA5DBD-C378-4070-95A2-D56998CF95A3}" type="presOf" srcId="{09A06739-3DF8-4009-80D7-411D85037DEA}" destId="{C3B70AE1-8500-404B-AA09-007540BC74C6}" srcOrd="0" destOrd="0" presId="urn:microsoft.com/office/officeart/2005/8/layout/process1"/>
    <dgm:cxn modelId="{6E09055B-ECFC-4627-8935-4FFFFD27A31C}" type="presOf" srcId="{E251F633-3210-4889-8932-22BCBEBBA4B0}" destId="{0D5FBC38-1334-4372-BFD6-F087C58AD724}" srcOrd="0" destOrd="0" presId="urn:microsoft.com/office/officeart/2005/8/layout/process1"/>
    <dgm:cxn modelId="{A3EDBC0D-58FB-4A9D-B0E5-1F5C6B13D263}" type="presOf" srcId="{B69B4A78-B08E-485D-88DA-E0D927B945C1}" destId="{3BEFBF42-1425-4DA2-9F81-DD09FBBAE1B7}" srcOrd="0" destOrd="0" presId="urn:microsoft.com/office/officeart/2005/8/layout/process1"/>
    <dgm:cxn modelId="{572250DC-88BB-4C0B-B3A2-83384C6BB421}" type="presOf" srcId="{38081987-CD1B-4323-9A7E-61F44E28878E}" destId="{3DF17A4B-6FE7-4E47-A683-6C7F69FE461A}" srcOrd="1" destOrd="0" presId="urn:microsoft.com/office/officeart/2005/8/layout/process1"/>
    <dgm:cxn modelId="{B3E635FC-60C7-497B-8570-429007B36A09}" srcId="{BF5479F6-DAC9-4262-BACD-1343B12C98FF}" destId="{B69B4A78-B08E-485D-88DA-E0D927B945C1}" srcOrd="0" destOrd="0" parTransId="{ED01FDC8-D3E8-45F2-BC7D-6E6F78644998}" sibTransId="{38081987-CD1B-4323-9A7E-61F44E28878E}"/>
    <dgm:cxn modelId="{288FF6DA-C136-494A-BE54-EB860C5DFB57}" type="presOf" srcId="{3FD92611-05AB-4CC0-871A-08209A3D349A}" destId="{F4298836-817C-446D-94DF-2AA0C5B107F9}" srcOrd="1" destOrd="0" presId="urn:microsoft.com/office/officeart/2005/8/layout/process1"/>
    <dgm:cxn modelId="{EE79C3F2-3B02-454B-AB0A-B79F0533500B}" type="presOf" srcId="{8C233EC6-AF2C-44DE-B107-528B7D948722}" destId="{E87CCECB-9A72-497F-BD02-B7258EB3A7CD}" srcOrd="0" destOrd="0" presId="urn:microsoft.com/office/officeart/2005/8/layout/process1"/>
    <dgm:cxn modelId="{19D2FAB8-D417-485A-888F-28B48B4558CF}" type="presOf" srcId="{5BA26433-259C-4506-ADCB-BA8BCF78B5E0}" destId="{1C4B937E-04AA-4AEF-A401-E5D80111B2DC}" srcOrd="0" destOrd="0" presId="urn:microsoft.com/office/officeart/2005/8/layout/process1"/>
    <dgm:cxn modelId="{C20E059B-1756-4EF2-954E-4F06B0CB80DF}" type="presOf" srcId="{3FD92611-05AB-4CC0-871A-08209A3D349A}" destId="{3E5AAC92-5937-43E4-979F-0E598C4E41B4}" srcOrd="0" destOrd="0" presId="urn:microsoft.com/office/officeart/2005/8/layout/process1"/>
    <dgm:cxn modelId="{1718E567-DD17-4326-9330-D6A68425C6E3}" type="presOf" srcId="{1D2E59B0-DAC8-40D4-B47F-DD16AA6D6375}" destId="{52710C24-DCAA-4964-A80C-951D4150218C}" srcOrd="0" destOrd="0" presId="urn:microsoft.com/office/officeart/2005/8/layout/process1"/>
    <dgm:cxn modelId="{ED242A95-4DDB-4C5F-822E-2EB70205F14C}" type="presOf" srcId="{7BAE468B-EB3E-4C93-A5C8-D5DD38658CCD}" destId="{DE0B96B0-2436-497F-B243-DE78B4138662}" srcOrd="0" destOrd="0" presId="urn:microsoft.com/office/officeart/2005/8/layout/process1"/>
    <dgm:cxn modelId="{0E608FB3-A06D-44C4-94B9-24AA5341B551}" srcId="{BF5479F6-DAC9-4262-BACD-1343B12C98FF}" destId="{8C233EC6-AF2C-44DE-B107-528B7D948722}" srcOrd="2" destOrd="0" parTransId="{C9F70FC6-E512-4DC3-A401-A11C69846DA4}" sibTransId="{09A06739-3DF8-4009-80D7-411D85037DEA}"/>
    <dgm:cxn modelId="{C3397C9B-2978-453D-9CDD-A52C716EAA2F}" srcId="{BF5479F6-DAC9-4262-BACD-1343B12C98FF}" destId="{E251F633-3210-4889-8932-22BCBEBBA4B0}" srcOrd="1" destOrd="0" parTransId="{30E6D8DD-002E-4096-86B7-4376F6B006C9}" sibTransId="{5BA26433-259C-4506-ADCB-BA8BCF78B5E0}"/>
    <dgm:cxn modelId="{FBB6E333-9522-467A-B701-B521E51E9BE6}" type="presOf" srcId="{09A06739-3DF8-4009-80D7-411D85037DEA}" destId="{7E4F684A-2A45-4B3F-ADA8-01F5EB6D3927}" srcOrd="1" destOrd="0" presId="urn:microsoft.com/office/officeart/2005/8/layout/process1"/>
    <dgm:cxn modelId="{700772EB-3F9F-40F8-80E4-F11AA84D46BD}" type="presParOf" srcId="{252B2668-FBBF-49B5-BB8B-345F569DDBA0}" destId="{3BEFBF42-1425-4DA2-9F81-DD09FBBAE1B7}" srcOrd="0" destOrd="0" presId="urn:microsoft.com/office/officeart/2005/8/layout/process1"/>
    <dgm:cxn modelId="{7F8C8CE2-C617-42E2-A531-661C41B85B2D}" type="presParOf" srcId="{252B2668-FBBF-49B5-BB8B-345F569DDBA0}" destId="{A1BDD945-7AD3-41F0-8ED8-3648B7633C2B}" srcOrd="1" destOrd="0" presId="urn:microsoft.com/office/officeart/2005/8/layout/process1"/>
    <dgm:cxn modelId="{2855E508-134B-4AD2-A23D-F89AB2767291}" type="presParOf" srcId="{A1BDD945-7AD3-41F0-8ED8-3648B7633C2B}" destId="{3DF17A4B-6FE7-4E47-A683-6C7F69FE461A}" srcOrd="0" destOrd="0" presId="urn:microsoft.com/office/officeart/2005/8/layout/process1"/>
    <dgm:cxn modelId="{0DC2F1DF-F01A-4835-A8E0-3373F3EA4060}" type="presParOf" srcId="{252B2668-FBBF-49B5-BB8B-345F569DDBA0}" destId="{0D5FBC38-1334-4372-BFD6-F087C58AD724}" srcOrd="2" destOrd="0" presId="urn:microsoft.com/office/officeart/2005/8/layout/process1"/>
    <dgm:cxn modelId="{5C8924EE-B4DD-41EC-8EDC-75D19514037A}" type="presParOf" srcId="{252B2668-FBBF-49B5-BB8B-345F569DDBA0}" destId="{1C4B937E-04AA-4AEF-A401-E5D80111B2DC}" srcOrd="3" destOrd="0" presId="urn:microsoft.com/office/officeart/2005/8/layout/process1"/>
    <dgm:cxn modelId="{048CCD53-E393-4048-B3B4-355CCE69493A}" type="presParOf" srcId="{1C4B937E-04AA-4AEF-A401-E5D80111B2DC}" destId="{3B2B518B-05B8-4F89-BCBA-FCEFF7A273DD}" srcOrd="0" destOrd="0" presId="urn:microsoft.com/office/officeart/2005/8/layout/process1"/>
    <dgm:cxn modelId="{B506B6D0-682D-4CEA-996E-7F7566DE3702}" type="presParOf" srcId="{252B2668-FBBF-49B5-BB8B-345F569DDBA0}" destId="{E87CCECB-9A72-497F-BD02-B7258EB3A7CD}" srcOrd="4" destOrd="0" presId="urn:microsoft.com/office/officeart/2005/8/layout/process1"/>
    <dgm:cxn modelId="{504B9811-A7FF-4581-A7FB-1DF1D5295375}" type="presParOf" srcId="{252B2668-FBBF-49B5-BB8B-345F569DDBA0}" destId="{C3B70AE1-8500-404B-AA09-007540BC74C6}" srcOrd="5" destOrd="0" presId="urn:microsoft.com/office/officeart/2005/8/layout/process1"/>
    <dgm:cxn modelId="{5DA432DF-7884-46CA-B4AD-17BE86956F57}" type="presParOf" srcId="{C3B70AE1-8500-404B-AA09-007540BC74C6}" destId="{7E4F684A-2A45-4B3F-ADA8-01F5EB6D3927}" srcOrd="0" destOrd="0" presId="urn:microsoft.com/office/officeart/2005/8/layout/process1"/>
    <dgm:cxn modelId="{626376B0-94E7-47AE-8723-400326BDA4F7}" type="presParOf" srcId="{252B2668-FBBF-49B5-BB8B-345F569DDBA0}" destId="{52710C24-DCAA-4964-A80C-951D4150218C}" srcOrd="6" destOrd="0" presId="urn:microsoft.com/office/officeart/2005/8/layout/process1"/>
    <dgm:cxn modelId="{F30AD597-0A99-4FCE-B9B6-5AC857DEF29F}" type="presParOf" srcId="{252B2668-FBBF-49B5-BB8B-345F569DDBA0}" destId="{3E5AAC92-5937-43E4-979F-0E598C4E41B4}" srcOrd="7" destOrd="0" presId="urn:microsoft.com/office/officeart/2005/8/layout/process1"/>
    <dgm:cxn modelId="{527DB041-2ED4-4C2B-80F4-D708F870C420}" type="presParOf" srcId="{3E5AAC92-5937-43E4-979F-0E598C4E41B4}" destId="{F4298836-817C-446D-94DF-2AA0C5B107F9}" srcOrd="0" destOrd="0" presId="urn:microsoft.com/office/officeart/2005/8/layout/process1"/>
    <dgm:cxn modelId="{DDA6027C-91C8-4380-BA39-9EAC65516458}" type="presParOf" srcId="{252B2668-FBBF-49B5-BB8B-345F569DDBA0}" destId="{DE0B96B0-2436-497F-B243-DE78B41386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75FC4-FE84-4FD5-8020-BBC1960787D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8E7BA5-BC27-4702-89B0-005F10FDD04C}">
      <dgm:prSet phldrT="[Текст]"/>
      <dgm:spPr/>
      <dgm:t>
        <a:bodyPr vert="vert270"/>
        <a:lstStyle/>
        <a:p>
          <a:r>
            <a:rPr lang="ru-RU" dirty="0" err="1"/>
            <a:t>Конституція</a:t>
          </a:r>
          <a:r>
            <a:rPr lang="ru-RU" dirty="0"/>
            <a:t>  </a:t>
          </a:r>
          <a:r>
            <a:rPr lang="ru-RU" dirty="0" err="1"/>
            <a:t>України</a:t>
          </a:r>
          <a:endParaRPr lang="ru-RU" dirty="0"/>
        </a:p>
      </dgm:t>
    </dgm:pt>
    <dgm:pt modelId="{1A6DC1FB-492C-43A1-B07F-FF849515043A}" type="parTrans" cxnId="{37D14099-2292-4D9B-8D37-F154E7B80065}">
      <dgm:prSet/>
      <dgm:spPr/>
      <dgm:t>
        <a:bodyPr/>
        <a:lstStyle/>
        <a:p>
          <a:endParaRPr lang="ru-RU"/>
        </a:p>
      </dgm:t>
    </dgm:pt>
    <dgm:pt modelId="{43DE8796-6BD6-402B-B184-BE8237E2CDA3}" type="sibTrans" cxnId="{37D14099-2292-4D9B-8D37-F154E7B80065}">
      <dgm:prSet/>
      <dgm:spPr/>
      <dgm:t>
        <a:bodyPr/>
        <a:lstStyle/>
        <a:p>
          <a:endParaRPr lang="ru-RU"/>
        </a:p>
      </dgm:t>
    </dgm:pt>
    <dgm:pt modelId="{A4254DD5-984C-4030-82AE-5A4E7852CFB2}">
      <dgm:prSet phldrT="[Текст]" custT="1"/>
      <dgm:spPr/>
      <dgm:t>
        <a:bodyPr/>
        <a:lstStyle/>
        <a:p>
          <a:r>
            <a:rPr lang="ru-RU" sz="1100" kern="1200" dirty="0"/>
            <a:t>ЗУ «Про </a:t>
          </a:r>
          <a:r>
            <a:rPr lang="ru-RU" sz="1100" kern="1200" dirty="0" err="1"/>
            <a:t>соціальні</a:t>
          </a:r>
          <a:r>
            <a:rPr lang="ru-RU" sz="1100" kern="1200" dirty="0"/>
            <a:t> </a:t>
          </a:r>
          <a:r>
            <a:rPr lang="ru-RU" sz="1100" kern="1200" dirty="0" err="1"/>
            <a:t>послуги</a:t>
          </a:r>
          <a:r>
            <a:rPr lang="ru-RU" sz="1100" kern="1200" dirty="0"/>
            <a:t>», </a:t>
          </a:r>
        </a:p>
        <a:p>
          <a:r>
            <a:rPr lang="ru-RU" sz="1100" kern="1200" dirty="0"/>
            <a:t>«Про </a:t>
          </a:r>
          <a:r>
            <a:rPr lang="ru-RU" sz="1100" kern="1200" dirty="0" err="1"/>
            <a:t>соціальну</a:t>
          </a:r>
          <a:r>
            <a:rPr lang="ru-RU" sz="1100" kern="1200" dirty="0"/>
            <a:t> роботу з </a:t>
          </a:r>
          <a:r>
            <a:rPr lang="ru-RU" sz="1100" kern="1200" dirty="0" err="1"/>
            <a:t>сім</a:t>
          </a:r>
          <a:r>
            <a:rPr lang="en-US" sz="1100" kern="1200" dirty="0"/>
            <a:t>’</a:t>
          </a:r>
          <a:r>
            <a:rPr lang="uk-UA" sz="1100" kern="1200" dirty="0"/>
            <a:t>ями, дітьми та молоддю»</a:t>
          </a:r>
        </a:p>
        <a:p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Про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забезпечення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організаційно-правових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умов </a:t>
          </a:r>
          <a:b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</a:b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соціального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захисту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дітей-сиріт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та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дітей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, </a:t>
          </a:r>
          <a:b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</a:b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позбавлених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батьківського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піклування</a:t>
          </a:r>
          <a:endParaRPr lang="ru-RU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orbel" panose="020B0503020204020204"/>
            <a:ea typeface="+mn-ea"/>
            <a:cs typeface="+mn-cs"/>
          </a:endParaRPr>
        </a:p>
      </dgm:t>
    </dgm:pt>
    <dgm:pt modelId="{05B226B7-F532-4CE2-9B67-7C0D58F8F1FF}" type="parTrans" cxnId="{F9D17E47-E5F1-418A-B4B1-2E96A59E8580}">
      <dgm:prSet/>
      <dgm:spPr/>
      <dgm:t>
        <a:bodyPr/>
        <a:lstStyle/>
        <a:p>
          <a:endParaRPr lang="ru-RU"/>
        </a:p>
      </dgm:t>
    </dgm:pt>
    <dgm:pt modelId="{3C7DE1BB-1215-4044-AA2E-A020EA2A4D2E}" type="sibTrans" cxnId="{F9D17E47-E5F1-418A-B4B1-2E96A59E8580}">
      <dgm:prSet/>
      <dgm:spPr/>
      <dgm:t>
        <a:bodyPr/>
        <a:lstStyle/>
        <a:p>
          <a:endParaRPr lang="ru-RU"/>
        </a:p>
      </dgm:t>
    </dgm:pt>
    <dgm:pt modelId="{E7D62744-77BE-4C09-BA12-C8A90798C2B2}">
      <dgm:prSet phldrT="[Текст]"/>
      <dgm:spPr/>
      <dgm:t>
        <a:bodyPr/>
        <a:lstStyle/>
        <a:p>
          <a:r>
            <a:rPr lang="uk-UA" b="0" i="0" dirty="0"/>
            <a:t>Постанови КМУ  № 895 “Про затвердження Порядку взаємодії суб’єктів соціального супроводу сімей (осіб), які перебувають у складних життєвих обставинах”</a:t>
          </a:r>
        </a:p>
        <a:p>
          <a:r>
            <a:rPr lang="uk-UA" b="0" i="0" dirty="0"/>
            <a:t>№ 896 “Про затвердження Порядку виявлення сімей (осіб), які перебувають у складних життєвих обставинах, надання їм соціальних послуг та здійснення соціального супроводу таких сімей (осіб)”</a:t>
          </a:r>
          <a:endParaRPr lang="ru-RU" dirty="0"/>
        </a:p>
      </dgm:t>
    </dgm:pt>
    <dgm:pt modelId="{9A930731-34EB-4DB3-8532-6E4834126EA5}" type="parTrans" cxnId="{DF6E991A-CEC3-42BF-8043-645D67920A29}">
      <dgm:prSet/>
      <dgm:spPr/>
      <dgm:t>
        <a:bodyPr/>
        <a:lstStyle/>
        <a:p>
          <a:endParaRPr lang="ru-RU"/>
        </a:p>
      </dgm:t>
    </dgm:pt>
    <dgm:pt modelId="{658C37DE-DC67-4650-A8FC-5B822F353606}" type="sibTrans" cxnId="{DF6E991A-CEC3-42BF-8043-645D67920A29}">
      <dgm:prSet/>
      <dgm:spPr/>
      <dgm:t>
        <a:bodyPr/>
        <a:lstStyle/>
        <a:p>
          <a:endParaRPr lang="ru-RU"/>
        </a:p>
      </dgm:t>
    </dgm:pt>
    <dgm:pt modelId="{CA093C36-29F4-4B45-AF79-BE090734A0EF}">
      <dgm:prSet phldrT="[Текст]"/>
      <dgm:spPr/>
      <dgm:t>
        <a:bodyPr/>
        <a:lstStyle/>
        <a:p>
          <a:r>
            <a:rPr lang="uk-UA" b="0" i="0" dirty="0"/>
            <a:t>Постанови КМУ </a:t>
          </a:r>
          <a:r>
            <a:rPr lang="ru-RU" dirty="0"/>
            <a:t>№ 866 "</a:t>
          </a:r>
          <a:r>
            <a:rPr lang="ru-RU" dirty="0" err="1"/>
            <a:t>Питання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 </a:t>
          </a:r>
          <a:r>
            <a:rPr lang="ru-RU" dirty="0" err="1"/>
            <a:t>органів</a:t>
          </a:r>
          <a:r>
            <a:rPr lang="ru-RU" dirty="0"/>
            <a:t> </a:t>
          </a:r>
          <a:r>
            <a:rPr lang="ru-RU" dirty="0" err="1"/>
            <a:t>опіки</a:t>
          </a:r>
          <a:r>
            <a:rPr lang="ru-RU" dirty="0"/>
            <a:t> та </a:t>
          </a:r>
          <a:r>
            <a:rPr lang="ru-RU" dirty="0" err="1"/>
            <a:t>піклування</a:t>
          </a:r>
          <a:r>
            <a:rPr lang="ru-RU" dirty="0"/>
            <a:t>, </a:t>
          </a:r>
          <a:r>
            <a:rPr lang="ru-RU" dirty="0" err="1"/>
            <a:t>пов'язаної</a:t>
          </a:r>
          <a:r>
            <a:rPr lang="ru-RU" dirty="0"/>
            <a:t> </a:t>
          </a:r>
          <a:r>
            <a:rPr lang="ru-RU" dirty="0" err="1"/>
            <a:t>із</a:t>
          </a:r>
          <a:r>
            <a:rPr lang="ru-RU" dirty="0"/>
            <a:t> </a:t>
          </a:r>
          <a:r>
            <a:rPr lang="ru-RU" dirty="0" err="1"/>
            <a:t>захистом</a:t>
          </a:r>
          <a:r>
            <a:rPr lang="ru-RU" dirty="0"/>
            <a:t> прав </a:t>
          </a:r>
          <a:r>
            <a:rPr lang="ru-RU" dirty="0" err="1"/>
            <a:t>дитини</a:t>
          </a:r>
          <a:r>
            <a:rPr lang="ru-RU" dirty="0"/>
            <a:t>"</a:t>
          </a:r>
        </a:p>
      </dgm:t>
    </dgm:pt>
    <dgm:pt modelId="{6713C41A-08F8-4F07-9BA9-E9D02586A1F4}" type="parTrans" cxnId="{FCCBCDA4-FDB0-4136-8CCF-50F54837B25D}">
      <dgm:prSet/>
      <dgm:spPr/>
      <dgm:t>
        <a:bodyPr/>
        <a:lstStyle/>
        <a:p>
          <a:endParaRPr lang="ru-RU"/>
        </a:p>
      </dgm:t>
    </dgm:pt>
    <dgm:pt modelId="{7567E4FD-A713-49C7-8F4D-3A23149BFC29}" type="sibTrans" cxnId="{FCCBCDA4-FDB0-4136-8CCF-50F54837B25D}">
      <dgm:prSet/>
      <dgm:spPr/>
      <dgm:t>
        <a:bodyPr/>
        <a:lstStyle/>
        <a:p>
          <a:endParaRPr lang="ru-RU"/>
        </a:p>
      </dgm:t>
    </dgm:pt>
    <dgm:pt modelId="{F9B513E3-8A23-4AF7-A4D6-44CCC022CB24}">
      <dgm:prSet phldrT="[Текст]"/>
      <dgm:spPr/>
      <dgm:t>
        <a:bodyPr/>
        <a:lstStyle/>
        <a:p>
          <a:r>
            <a:rPr lang="ru-RU" dirty="0"/>
            <a:t>ЗУ </a:t>
          </a:r>
          <a:r>
            <a:rPr lang="ru-RU" b="0" i="0" dirty="0"/>
            <a:t>“Про </a:t>
          </a:r>
          <a:r>
            <a:rPr lang="ru-RU" b="0" i="0" dirty="0" err="1"/>
            <a:t>державну</a:t>
          </a:r>
          <a:r>
            <a:rPr lang="ru-RU" b="0" i="0" dirty="0"/>
            <a:t> </a:t>
          </a:r>
          <a:r>
            <a:rPr lang="ru-RU" b="0" i="0" dirty="0" err="1"/>
            <a:t>допомогу</a:t>
          </a:r>
          <a:r>
            <a:rPr lang="ru-RU" b="0" i="0" dirty="0"/>
            <a:t> </a:t>
          </a:r>
          <a:r>
            <a:rPr lang="ru-RU" b="0" i="0" dirty="0" err="1"/>
            <a:t>сім'ям</a:t>
          </a:r>
          <a:r>
            <a:rPr lang="ru-RU" b="0" i="0" dirty="0"/>
            <a:t> з </a:t>
          </a:r>
          <a:r>
            <a:rPr lang="ru-RU" b="0" i="0" dirty="0" err="1"/>
            <a:t>дітьми</a:t>
          </a:r>
          <a:r>
            <a:rPr lang="ru-RU" b="0" i="0" dirty="0"/>
            <a:t>”  </a:t>
          </a:r>
        </a:p>
        <a:p>
          <a:r>
            <a:rPr lang="ru-RU" b="0" i="0" dirty="0"/>
            <a:t>“Про </a:t>
          </a:r>
          <a:r>
            <a:rPr lang="ru-RU" b="0" i="0" dirty="0" err="1"/>
            <a:t>державну</a:t>
          </a:r>
          <a:r>
            <a:rPr lang="ru-RU" b="0" i="0" dirty="0"/>
            <a:t> </a:t>
          </a:r>
          <a:r>
            <a:rPr lang="ru-RU" b="0" i="0" dirty="0" err="1"/>
            <a:t>соціальну</a:t>
          </a:r>
          <a:r>
            <a:rPr lang="ru-RU" b="0" i="0" dirty="0"/>
            <a:t> </a:t>
          </a:r>
          <a:r>
            <a:rPr lang="ru-RU" b="0" i="0" dirty="0" err="1"/>
            <a:t>допомогу</a:t>
          </a:r>
          <a:r>
            <a:rPr lang="ru-RU" b="0" i="0" dirty="0"/>
            <a:t> </a:t>
          </a:r>
          <a:r>
            <a:rPr lang="ru-RU" b="0" i="0" dirty="0" err="1"/>
            <a:t>малозабезпеченим</a:t>
          </a:r>
          <a:r>
            <a:rPr lang="ru-RU" b="0" i="0" dirty="0"/>
            <a:t> </a:t>
          </a:r>
          <a:r>
            <a:rPr lang="ru-RU" b="0" i="0" dirty="0" err="1"/>
            <a:t>сім'ям</a:t>
          </a:r>
          <a:r>
            <a:rPr lang="ru-RU" b="0" i="0" dirty="0"/>
            <a:t>”</a:t>
          </a:r>
          <a:endParaRPr lang="ru-RU" dirty="0"/>
        </a:p>
      </dgm:t>
    </dgm:pt>
    <dgm:pt modelId="{35E81713-175C-46FE-A10C-5A23A62ADE5A}" type="parTrans" cxnId="{0F87F482-7DFB-4A22-9BF3-D514BE1CBE82}">
      <dgm:prSet/>
      <dgm:spPr/>
      <dgm:t>
        <a:bodyPr/>
        <a:lstStyle/>
        <a:p>
          <a:endParaRPr lang="ru-RU"/>
        </a:p>
      </dgm:t>
    </dgm:pt>
    <dgm:pt modelId="{D40DDCE1-A4F7-4742-B1F1-D42D92084004}" type="sibTrans" cxnId="{0F87F482-7DFB-4A22-9BF3-D514BE1CBE82}">
      <dgm:prSet/>
      <dgm:spPr/>
      <dgm:t>
        <a:bodyPr/>
        <a:lstStyle/>
        <a:p>
          <a:endParaRPr lang="ru-RU"/>
        </a:p>
      </dgm:t>
    </dgm:pt>
    <dgm:pt modelId="{6C895FD6-F036-4CBA-B62A-36C420C6D4C4}">
      <dgm:prSet phldrT="[Текст]"/>
      <dgm:spPr/>
      <dgm:t>
        <a:bodyPr/>
        <a:lstStyle/>
        <a:p>
          <a:r>
            <a:rPr lang="ru-RU" dirty="0"/>
            <a:t>Постанова КМУ </a:t>
          </a:r>
          <a:r>
            <a:rPr lang="ru-RU" b="0" i="0" dirty="0"/>
            <a:t>“Про </a:t>
          </a:r>
          <a:r>
            <a:rPr lang="ru-RU" b="0" i="0" dirty="0" err="1"/>
            <a:t>затвердження</a:t>
          </a:r>
          <a:r>
            <a:rPr lang="ru-RU" b="0" i="0" dirty="0"/>
            <a:t> Порядку </a:t>
          </a:r>
          <a:r>
            <a:rPr lang="ru-RU" b="0" i="0" dirty="0" err="1"/>
            <a:t>призначення</a:t>
          </a:r>
          <a:r>
            <a:rPr lang="ru-RU" b="0" i="0" dirty="0"/>
            <a:t> та </a:t>
          </a:r>
          <a:r>
            <a:rPr lang="ru-RU" b="0" i="0" dirty="0" err="1"/>
            <a:t>виплати</a:t>
          </a:r>
          <a:r>
            <a:rPr lang="ru-RU" b="0" i="0" dirty="0"/>
            <a:t> </a:t>
          </a:r>
          <a:r>
            <a:rPr lang="ru-RU" b="0" i="0" dirty="0" err="1"/>
            <a:t>державної</a:t>
          </a:r>
          <a:r>
            <a:rPr lang="ru-RU" b="0" i="0" dirty="0"/>
            <a:t> </a:t>
          </a:r>
          <a:r>
            <a:rPr lang="ru-RU" b="0" i="0" dirty="0" err="1"/>
            <a:t>соціальної</a:t>
          </a:r>
          <a:r>
            <a:rPr lang="ru-RU" b="0" i="0" dirty="0"/>
            <a:t> </a:t>
          </a:r>
          <a:r>
            <a:rPr lang="ru-RU" b="0" i="0" dirty="0" err="1"/>
            <a:t>допомоги</a:t>
          </a:r>
          <a:r>
            <a:rPr lang="ru-RU" b="0" i="0" dirty="0"/>
            <a:t> </a:t>
          </a:r>
          <a:r>
            <a:rPr lang="ru-RU" b="0" i="0" dirty="0" err="1"/>
            <a:t>малозабезпеченим</a:t>
          </a:r>
          <a:r>
            <a:rPr lang="ru-RU" b="0" i="0" dirty="0"/>
            <a:t> </a:t>
          </a:r>
          <a:r>
            <a:rPr lang="ru-RU" b="0" i="0" dirty="0" err="1"/>
            <a:t>сім’ям</a:t>
          </a:r>
          <a:r>
            <a:rPr lang="ru-RU" b="0" i="0" dirty="0"/>
            <a:t>”</a:t>
          </a:r>
          <a:endParaRPr lang="ru-RU" dirty="0"/>
        </a:p>
      </dgm:t>
    </dgm:pt>
    <dgm:pt modelId="{D13A16A0-D28C-4F55-90FA-6A627BA9EFE2}" type="parTrans" cxnId="{C2D3D15C-1441-443E-86D3-D10306203F98}">
      <dgm:prSet/>
      <dgm:spPr/>
      <dgm:t>
        <a:bodyPr/>
        <a:lstStyle/>
        <a:p>
          <a:endParaRPr lang="ru-RU"/>
        </a:p>
      </dgm:t>
    </dgm:pt>
    <dgm:pt modelId="{526425ED-4C52-4878-9C8E-A1A667E7D0B7}" type="sibTrans" cxnId="{C2D3D15C-1441-443E-86D3-D10306203F98}">
      <dgm:prSet/>
      <dgm:spPr/>
      <dgm:t>
        <a:bodyPr/>
        <a:lstStyle/>
        <a:p>
          <a:endParaRPr lang="ru-RU"/>
        </a:p>
      </dgm:t>
    </dgm:pt>
    <dgm:pt modelId="{1470F200-D5A6-4C7F-A8F0-D39BA1B3E270}" type="pres">
      <dgm:prSet presAssocID="{3C575FC4-FE84-4FD5-8020-BBC1960787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D7934-1EC7-4C63-9514-1187700B4165}" type="pres">
      <dgm:prSet presAssocID="{468E7BA5-BC27-4702-89B0-005F10FDD04C}" presName="root1" presStyleCnt="0"/>
      <dgm:spPr/>
    </dgm:pt>
    <dgm:pt modelId="{145FB8FF-742E-4228-BF2E-AE8BAB85E2EB}" type="pres">
      <dgm:prSet presAssocID="{468E7BA5-BC27-4702-89B0-005F10FDD04C}" presName="LevelOneTextNode" presStyleLbl="node0" presStyleIdx="0" presStyleCnt="1" custScaleX="24102" custScaleY="224314" custLinFactNeighborX="-24177" custLinFactNeighborY="-1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DF7564-58A4-479F-B18B-4F612FF9661C}" type="pres">
      <dgm:prSet presAssocID="{468E7BA5-BC27-4702-89B0-005F10FDD04C}" presName="level2hierChild" presStyleCnt="0"/>
      <dgm:spPr/>
    </dgm:pt>
    <dgm:pt modelId="{84C73076-91DE-4CC2-ACDD-716B96A43521}" type="pres">
      <dgm:prSet presAssocID="{05B226B7-F532-4CE2-9B67-7C0D58F8F1F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210D529-03CF-479C-9E0F-C293AE92F82E}" type="pres">
      <dgm:prSet presAssocID="{05B226B7-F532-4CE2-9B67-7C0D58F8F1F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6C4D14B-0E51-48CC-B709-E44B0BEC4D16}" type="pres">
      <dgm:prSet presAssocID="{A4254DD5-984C-4030-82AE-5A4E7852CFB2}" presName="root2" presStyleCnt="0"/>
      <dgm:spPr/>
    </dgm:pt>
    <dgm:pt modelId="{0AE5AE6A-3059-455C-8A48-5762A9ECB556}" type="pres">
      <dgm:prSet presAssocID="{A4254DD5-984C-4030-82AE-5A4E7852CFB2}" presName="LevelTwoTextNode" presStyleLbl="node2" presStyleIdx="0" presStyleCnt="2" custScaleX="67379" custScaleY="175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40A55E-5D3F-4B50-B657-93129E52C9AA}" type="pres">
      <dgm:prSet presAssocID="{A4254DD5-984C-4030-82AE-5A4E7852CFB2}" presName="level3hierChild" presStyleCnt="0"/>
      <dgm:spPr/>
    </dgm:pt>
    <dgm:pt modelId="{6DD83B8F-013F-4304-94FE-E94A1F9F12EB}" type="pres">
      <dgm:prSet presAssocID="{9A930731-34EB-4DB3-8532-6E4834126EA5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D0296A6-793E-4E12-B939-0DB06E52BC2B}" type="pres">
      <dgm:prSet presAssocID="{9A930731-34EB-4DB3-8532-6E4834126EA5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BA09B0A-B2CC-413C-833B-5B689870B12C}" type="pres">
      <dgm:prSet presAssocID="{E7D62744-77BE-4C09-BA12-C8A90798C2B2}" presName="root2" presStyleCnt="0"/>
      <dgm:spPr/>
    </dgm:pt>
    <dgm:pt modelId="{F44ECEF5-34DB-4E16-BBC9-B66BFFD7C6C8}" type="pres">
      <dgm:prSet presAssocID="{E7D62744-77BE-4C09-BA12-C8A90798C2B2}" presName="LevelTwoTextNode" presStyleLbl="node3" presStyleIdx="0" presStyleCnt="3" custScaleX="154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5C3BE-971C-440E-A0B8-2D888E4BEF5F}" type="pres">
      <dgm:prSet presAssocID="{E7D62744-77BE-4C09-BA12-C8A90798C2B2}" presName="level3hierChild" presStyleCnt="0"/>
      <dgm:spPr/>
    </dgm:pt>
    <dgm:pt modelId="{83DEE2DD-0ABE-4654-8DB3-0ECB36469D1E}" type="pres">
      <dgm:prSet presAssocID="{6713C41A-08F8-4F07-9BA9-E9D02586A1F4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FAD3A1A-3991-4EA2-B009-C1C2E403FEEA}" type="pres">
      <dgm:prSet presAssocID="{6713C41A-08F8-4F07-9BA9-E9D02586A1F4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1796C2D-5CED-41F6-BB91-80D430FD8CD3}" type="pres">
      <dgm:prSet presAssocID="{CA093C36-29F4-4B45-AF79-BE090734A0EF}" presName="root2" presStyleCnt="0"/>
      <dgm:spPr/>
    </dgm:pt>
    <dgm:pt modelId="{A42E6035-2B00-4F74-98ED-1F4FDFC4E122}" type="pres">
      <dgm:prSet presAssocID="{CA093C36-29F4-4B45-AF79-BE090734A0EF}" presName="LevelTwoTextNode" presStyleLbl="node3" presStyleIdx="1" presStyleCnt="3" custScaleX="154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5E3CDA-845C-4F7F-90FA-6906C5D40E00}" type="pres">
      <dgm:prSet presAssocID="{CA093C36-29F4-4B45-AF79-BE090734A0EF}" presName="level3hierChild" presStyleCnt="0"/>
      <dgm:spPr/>
    </dgm:pt>
    <dgm:pt modelId="{558B2C3C-0210-481A-8BF8-7F97805EA5C0}" type="pres">
      <dgm:prSet presAssocID="{35E81713-175C-46FE-A10C-5A23A62ADE5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FAB24FC-242C-44DE-BB06-868201FA8514}" type="pres">
      <dgm:prSet presAssocID="{35E81713-175C-46FE-A10C-5A23A62ADE5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EB8482F-DC25-4264-8545-744AFC5059BF}" type="pres">
      <dgm:prSet presAssocID="{F9B513E3-8A23-4AF7-A4D6-44CCC022CB24}" presName="root2" presStyleCnt="0"/>
      <dgm:spPr/>
    </dgm:pt>
    <dgm:pt modelId="{E3E72BE4-B294-4328-A672-DC3CCDE85787}" type="pres">
      <dgm:prSet presAssocID="{F9B513E3-8A23-4AF7-A4D6-44CCC022CB24}" presName="LevelTwoTextNode" presStyleLbl="node2" presStyleIdx="1" presStyleCnt="2" custScaleX="76132" custScaleY="137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FD2A97-F8AB-404D-9546-F10A3470BFEF}" type="pres">
      <dgm:prSet presAssocID="{F9B513E3-8A23-4AF7-A4D6-44CCC022CB24}" presName="level3hierChild" presStyleCnt="0"/>
      <dgm:spPr/>
    </dgm:pt>
    <dgm:pt modelId="{E936C179-B259-479D-BEBD-C2F0FC3F41E1}" type="pres">
      <dgm:prSet presAssocID="{D13A16A0-D28C-4F55-90FA-6A627BA9EFE2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2FC5D80D-3D83-4B56-8372-5077BC852917}" type="pres">
      <dgm:prSet presAssocID="{D13A16A0-D28C-4F55-90FA-6A627BA9EFE2}" presName="connTx" presStyleLbl="parChTrans1D3" presStyleIdx="2" presStyleCnt="3"/>
      <dgm:spPr/>
      <dgm:t>
        <a:bodyPr/>
        <a:lstStyle/>
        <a:p>
          <a:endParaRPr lang="ru-RU"/>
        </a:p>
      </dgm:t>
    </dgm:pt>
    <dgm:pt modelId="{F1DCF955-07B3-4734-8FC9-EDD01D7147D2}" type="pres">
      <dgm:prSet presAssocID="{6C895FD6-F036-4CBA-B62A-36C420C6D4C4}" presName="root2" presStyleCnt="0"/>
      <dgm:spPr/>
    </dgm:pt>
    <dgm:pt modelId="{72AD8FB2-AA45-4BD0-A624-FAFA38FF08AA}" type="pres">
      <dgm:prSet presAssocID="{6C895FD6-F036-4CBA-B62A-36C420C6D4C4}" presName="LevelTwoTextNode" presStyleLbl="node3" presStyleIdx="2" presStyleCnt="3" custScaleX="144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E9F81-0C28-4962-B988-130274110B68}" type="pres">
      <dgm:prSet presAssocID="{6C895FD6-F036-4CBA-B62A-36C420C6D4C4}" presName="level3hierChild" presStyleCnt="0"/>
      <dgm:spPr/>
    </dgm:pt>
  </dgm:ptLst>
  <dgm:cxnLst>
    <dgm:cxn modelId="{35B7B0A9-1982-46A5-B781-9B59B2458103}" type="presOf" srcId="{05B226B7-F532-4CE2-9B67-7C0D58F8F1FF}" destId="{4210D529-03CF-479C-9E0F-C293AE92F82E}" srcOrd="1" destOrd="0" presId="urn:microsoft.com/office/officeart/2005/8/layout/hierarchy2"/>
    <dgm:cxn modelId="{014CDD99-9939-43DB-B2E4-400B21C78679}" type="presOf" srcId="{E7D62744-77BE-4C09-BA12-C8A90798C2B2}" destId="{F44ECEF5-34DB-4E16-BBC9-B66BFFD7C6C8}" srcOrd="0" destOrd="0" presId="urn:microsoft.com/office/officeart/2005/8/layout/hierarchy2"/>
    <dgm:cxn modelId="{531FB018-9CCA-4418-95A4-76D371BF441C}" type="presOf" srcId="{6713C41A-08F8-4F07-9BA9-E9D02586A1F4}" destId="{AFAD3A1A-3991-4EA2-B009-C1C2E403FEEA}" srcOrd="1" destOrd="0" presId="urn:microsoft.com/office/officeart/2005/8/layout/hierarchy2"/>
    <dgm:cxn modelId="{B8053831-7959-43E7-8F10-427655BA445E}" type="presOf" srcId="{35E81713-175C-46FE-A10C-5A23A62ADE5A}" destId="{558B2C3C-0210-481A-8BF8-7F97805EA5C0}" srcOrd="0" destOrd="0" presId="urn:microsoft.com/office/officeart/2005/8/layout/hierarchy2"/>
    <dgm:cxn modelId="{91790718-8DA2-454C-AA36-6ECEB3E08D42}" type="presOf" srcId="{6713C41A-08F8-4F07-9BA9-E9D02586A1F4}" destId="{83DEE2DD-0ABE-4654-8DB3-0ECB36469D1E}" srcOrd="0" destOrd="0" presId="urn:microsoft.com/office/officeart/2005/8/layout/hierarchy2"/>
    <dgm:cxn modelId="{5F1B68AE-3E6B-4F63-A494-9F65B753A82E}" type="presOf" srcId="{468E7BA5-BC27-4702-89B0-005F10FDD04C}" destId="{145FB8FF-742E-4228-BF2E-AE8BAB85E2EB}" srcOrd="0" destOrd="0" presId="urn:microsoft.com/office/officeart/2005/8/layout/hierarchy2"/>
    <dgm:cxn modelId="{C2D3D15C-1441-443E-86D3-D10306203F98}" srcId="{F9B513E3-8A23-4AF7-A4D6-44CCC022CB24}" destId="{6C895FD6-F036-4CBA-B62A-36C420C6D4C4}" srcOrd="0" destOrd="0" parTransId="{D13A16A0-D28C-4F55-90FA-6A627BA9EFE2}" sibTransId="{526425ED-4C52-4878-9C8E-A1A667E7D0B7}"/>
    <dgm:cxn modelId="{12515DCA-646C-4416-9064-3E8EA357845C}" type="presOf" srcId="{9A930731-34EB-4DB3-8532-6E4834126EA5}" destId="{4D0296A6-793E-4E12-B939-0DB06E52BC2B}" srcOrd="1" destOrd="0" presId="urn:microsoft.com/office/officeart/2005/8/layout/hierarchy2"/>
    <dgm:cxn modelId="{DD5DD582-34DC-4D48-8701-5EA365A4420B}" type="presOf" srcId="{05B226B7-F532-4CE2-9B67-7C0D58F8F1FF}" destId="{84C73076-91DE-4CC2-ACDD-716B96A43521}" srcOrd="0" destOrd="0" presId="urn:microsoft.com/office/officeart/2005/8/layout/hierarchy2"/>
    <dgm:cxn modelId="{9873EFB4-6F4A-41E4-BC3C-B69FBF8F1E4E}" type="presOf" srcId="{D13A16A0-D28C-4F55-90FA-6A627BA9EFE2}" destId="{2FC5D80D-3D83-4B56-8372-5077BC852917}" srcOrd="1" destOrd="0" presId="urn:microsoft.com/office/officeart/2005/8/layout/hierarchy2"/>
    <dgm:cxn modelId="{51ED3F03-E841-47C6-A43D-DA6529EA1E0A}" type="presOf" srcId="{35E81713-175C-46FE-A10C-5A23A62ADE5A}" destId="{1FAB24FC-242C-44DE-BB06-868201FA8514}" srcOrd="1" destOrd="0" presId="urn:microsoft.com/office/officeart/2005/8/layout/hierarchy2"/>
    <dgm:cxn modelId="{E8CBEC60-AA95-42D0-BBF5-11C528F65523}" type="presOf" srcId="{F9B513E3-8A23-4AF7-A4D6-44CCC022CB24}" destId="{E3E72BE4-B294-4328-A672-DC3CCDE85787}" srcOrd="0" destOrd="0" presId="urn:microsoft.com/office/officeart/2005/8/layout/hierarchy2"/>
    <dgm:cxn modelId="{E0A12C01-1276-428B-9FEE-7DA3FA557C74}" type="presOf" srcId="{6C895FD6-F036-4CBA-B62A-36C420C6D4C4}" destId="{72AD8FB2-AA45-4BD0-A624-FAFA38FF08AA}" srcOrd="0" destOrd="0" presId="urn:microsoft.com/office/officeart/2005/8/layout/hierarchy2"/>
    <dgm:cxn modelId="{AA3C95C7-09CF-4977-8690-29663046C8C1}" type="presOf" srcId="{CA093C36-29F4-4B45-AF79-BE090734A0EF}" destId="{A42E6035-2B00-4F74-98ED-1F4FDFC4E122}" srcOrd="0" destOrd="0" presId="urn:microsoft.com/office/officeart/2005/8/layout/hierarchy2"/>
    <dgm:cxn modelId="{F9D17E47-E5F1-418A-B4B1-2E96A59E8580}" srcId="{468E7BA5-BC27-4702-89B0-005F10FDD04C}" destId="{A4254DD5-984C-4030-82AE-5A4E7852CFB2}" srcOrd="0" destOrd="0" parTransId="{05B226B7-F532-4CE2-9B67-7C0D58F8F1FF}" sibTransId="{3C7DE1BB-1215-4044-AA2E-A020EA2A4D2E}"/>
    <dgm:cxn modelId="{0F87F482-7DFB-4A22-9BF3-D514BE1CBE82}" srcId="{468E7BA5-BC27-4702-89B0-005F10FDD04C}" destId="{F9B513E3-8A23-4AF7-A4D6-44CCC022CB24}" srcOrd="1" destOrd="0" parTransId="{35E81713-175C-46FE-A10C-5A23A62ADE5A}" sibTransId="{D40DDCE1-A4F7-4742-B1F1-D42D92084004}"/>
    <dgm:cxn modelId="{1034E1DB-2BD6-46ED-AA45-540E4EE1ACD8}" type="presOf" srcId="{D13A16A0-D28C-4F55-90FA-6A627BA9EFE2}" destId="{E936C179-B259-479D-BEBD-C2F0FC3F41E1}" srcOrd="0" destOrd="0" presId="urn:microsoft.com/office/officeart/2005/8/layout/hierarchy2"/>
    <dgm:cxn modelId="{C316F5D9-4FA2-48F0-9903-4A5E9018086A}" type="presOf" srcId="{9A930731-34EB-4DB3-8532-6E4834126EA5}" destId="{6DD83B8F-013F-4304-94FE-E94A1F9F12EB}" srcOrd="0" destOrd="0" presId="urn:microsoft.com/office/officeart/2005/8/layout/hierarchy2"/>
    <dgm:cxn modelId="{37D14099-2292-4D9B-8D37-F154E7B80065}" srcId="{3C575FC4-FE84-4FD5-8020-BBC1960787D8}" destId="{468E7BA5-BC27-4702-89B0-005F10FDD04C}" srcOrd="0" destOrd="0" parTransId="{1A6DC1FB-492C-43A1-B07F-FF849515043A}" sibTransId="{43DE8796-6BD6-402B-B184-BE8237E2CDA3}"/>
    <dgm:cxn modelId="{8B6A6AF7-B4D1-499C-AC73-4C63D9C02D87}" type="presOf" srcId="{A4254DD5-984C-4030-82AE-5A4E7852CFB2}" destId="{0AE5AE6A-3059-455C-8A48-5762A9ECB556}" srcOrd="0" destOrd="0" presId="urn:microsoft.com/office/officeart/2005/8/layout/hierarchy2"/>
    <dgm:cxn modelId="{F94F3B14-9086-49DE-9D35-54E2A6CBFD83}" type="presOf" srcId="{3C575FC4-FE84-4FD5-8020-BBC1960787D8}" destId="{1470F200-D5A6-4C7F-A8F0-D39BA1B3E270}" srcOrd="0" destOrd="0" presId="urn:microsoft.com/office/officeart/2005/8/layout/hierarchy2"/>
    <dgm:cxn modelId="{DF6E991A-CEC3-42BF-8043-645D67920A29}" srcId="{A4254DD5-984C-4030-82AE-5A4E7852CFB2}" destId="{E7D62744-77BE-4C09-BA12-C8A90798C2B2}" srcOrd="0" destOrd="0" parTransId="{9A930731-34EB-4DB3-8532-6E4834126EA5}" sibTransId="{658C37DE-DC67-4650-A8FC-5B822F353606}"/>
    <dgm:cxn modelId="{FCCBCDA4-FDB0-4136-8CCF-50F54837B25D}" srcId="{A4254DD5-984C-4030-82AE-5A4E7852CFB2}" destId="{CA093C36-29F4-4B45-AF79-BE090734A0EF}" srcOrd="1" destOrd="0" parTransId="{6713C41A-08F8-4F07-9BA9-E9D02586A1F4}" sibTransId="{7567E4FD-A713-49C7-8F4D-3A23149BFC29}"/>
    <dgm:cxn modelId="{ED2C7BFA-8300-462E-BC38-ECDF2F01BC85}" type="presParOf" srcId="{1470F200-D5A6-4C7F-A8F0-D39BA1B3E270}" destId="{CD8D7934-1EC7-4C63-9514-1187700B4165}" srcOrd="0" destOrd="0" presId="urn:microsoft.com/office/officeart/2005/8/layout/hierarchy2"/>
    <dgm:cxn modelId="{5743FF17-9BED-46D9-89CB-C058D2CA9203}" type="presParOf" srcId="{CD8D7934-1EC7-4C63-9514-1187700B4165}" destId="{145FB8FF-742E-4228-BF2E-AE8BAB85E2EB}" srcOrd="0" destOrd="0" presId="urn:microsoft.com/office/officeart/2005/8/layout/hierarchy2"/>
    <dgm:cxn modelId="{03EE28DA-30A9-47A1-8BEA-14CC00DB4A1E}" type="presParOf" srcId="{CD8D7934-1EC7-4C63-9514-1187700B4165}" destId="{CCDF7564-58A4-479F-B18B-4F612FF9661C}" srcOrd="1" destOrd="0" presId="urn:microsoft.com/office/officeart/2005/8/layout/hierarchy2"/>
    <dgm:cxn modelId="{288938AB-F9BB-4D78-B5C7-05AFC4BD5C35}" type="presParOf" srcId="{CCDF7564-58A4-479F-B18B-4F612FF9661C}" destId="{84C73076-91DE-4CC2-ACDD-716B96A43521}" srcOrd="0" destOrd="0" presId="urn:microsoft.com/office/officeart/2005/8/layout/hierarchy2"/>
    <dgm:cxn modelId="{5D39C486-DEAF-481D-9522-46DD2E42F032}" type="presParOf" srcId="{84C73076-91DE-4CC2-ACDD-716B96A43521}" destId="{4210D529-03CF-479C-9E0F-C293AE92F82E}" srcOrd="0" destOrd="0" presId="urn:microsoft.com/office/officeart/2005/8/layout/hierarchy2"/>
    <dgm:cxn modelId="{B8C21A42-FD7B-408B-B7F2-47B006315598}" type="presParOf" srcId="{CCDF7564-58A4-479F-B18B-4F612FF9661C}" destId="{A6C4D14B-0E51-48CC-B709-E44B0BEC4D16}" srcOrd="1" destOrd="0" presId="urn:microsoft.com/office/officeart/2005/8/layout/hierarchy2"/>
    <dgm:cxn modelId="{A9CD7FC4-14A1-44AE-864C-265D81344054}" type="presParOf" srcId="{A6C4D14B-0E51-48CC-B709-E44B0BEC4D16}" destId="{0AE5AE6A-3059-455C-8A48-5762A9ECB556}" srcOrd="0" destOrd="0" presId="urn:microsoft.com/office/officeart/2005/8/layout/hierarchy2"/>
    <dgm:cxn modelId="{AB80BBA6-3AE4-4E90-8ED4-B65705D5FE4F}" type="presParOf" srcId="{A6C4D14B-0E51-48CC-B709-E44B0BEC4D16}" destId="{3540A55E-5D3F-4B50-B657-93129E52C9AA}" srcOrd="1" destOrd="0" presId="urn:microsoft.com/office/officeart/2005/8/layout/hierarchy2"/>
    <dgm:cxn modelId="{5B773D42-D489-42B7-B73F-43C0445B457B}" type="presParOf" srcId="{3540A55E-5D3F-4B50-B657-93129E52C9AA}" destId="{6DD83B8F-013F-4304-94FE-E94A1F9F12EB}" srcOrd="0" destOrd="0" presId="urn:microsoft.com/office/officeart/2005/8/layout/hierarchy2"/>
    <dgm:cxn modelId="{FABE1CE3-65AC-4D80-A0EF-A75AE9DF3FDA}" type="presParOf" srcId="{6DD83B8F-013F-4304-94FE-E94A1F9F12EB}" destId="{4D0296A6-793E-4E12-B939-0DB06E52BC2B}" srcOrd="0" destOrd="0" presId="urn:microsoft.com/office/officeart/2005/8/layout/hierarchy2"/>
    <dgm:cxn modelId="{71012126-7430-40FE-A826-E6EE9465EE87}" type="presParOf" srcId="{3540A55E-5D3F-4B50-B657-93129E52C9AA}" destId="{DBA09B0A-B2CC-413C-833B-5B689870B12C}" srcOrd="1" destOrd="0" presId="urn:microsoft.com/office/officeart/2005/8/layout/hierarchy2"/>
    <dgm:cxn modelId="{ACAFD416-139B-440E-B15A-50B1EBF8CCDF}" type="presParOf" srcId="{DBA09B0A-B2CC-413C-833B-5B689870B12C}" destId="{F44ECEF5-34DB-4E16-BBC9-B66BFFD7C6C8}" srcOrd="0" destOrd="0" presId="urn:microsoft.com/office/officeart/2005/8/layout/hierarchy2"/>
    <dgm:cxn modelId="{8028CFF9-8B0B-4C5D-80D7-094F44575FD4}" type="presParOf" srcId="{DBA09B0A-B2CC-413C-833B-5B689870B12C}" destId="{4FF5C3BE-971C-440E-A0B8-2D888E4BEF5F}" srcOrd="1" destOrd="0" presId="urn:microsoft.com/office/officeart/2005/8/layout/hierarchy2"/>
    <dgm:cxn modelId="{1A30A188-1008-4111-BD85-993F14A944A7}" type="presParOf" srcId="{3540A55E-5D3F-4B50-B657-93129E52C9AA}" destId="{83DEE2DD-0ABE-4654-8DB3-0ECB36469D1E}" srcOrd="2" destOrd="0" presId="urn:microsoft.com/office/officeart/2005/8/layout/hierarchy2"/>
    <dgm:cxn modelId="{0D8B5539-9D3D-4FC6-BC8C-633A390FF51D}" type="presParOf" srcId="{83DEE2DD-0ABE-4654-8DB3-0ECB36469D1E}" destId="{AFAD3A1A-3991-4EA2-B009-C1C2E403FEEA}" srcOrd="0" destOrd="0" presId="urn:microsoft.com/office/officeart/2005/8/layout/hierarchy2"/>
    <dgm:cxn modelId="{944BAF4B-A380-4D6C-AC15-010635CFCC25}" type="presParOf" srcId="{3540A55E-5D3F-4B50-B657-93129E52C9AA}" destId="{C1796C2D-5CED-41F6-BB91-80D430FD8CD3}" srcOrd="3" destOrd="0" presId="urn:microsoft.com/office/officeart/2005/8/layout/hierarchy2"/>
    <dgm:cxn modelId="{4CE37BC1-90EC-4760-8180-87FBBF25CEEE}" type="presParOf" srcId="{C1796C2D-5CED-41F6-BB91-80D430FD8CD3}" destId="{A42E6035-2B00-4F74-98ED-1F4FDFC4E122}" srcOrd="0" destOrd="0" presId="urn:microsoft.com/office/officeart/2005/8/layout/hierarchy2"/>
    <dgm:cxn modelId="{04DB5044-CCF9-4C63-8DE8-A7B306B1C63C}" type="presParOf" srcId="{C1796C2D-5CED-41F6-BB91-80D430FD8CD3}" destId="{715E3CDA-845C-4F7F-90FA-6906C5D40E00}" srcOrd="1" destOrd="0" presId="urn:microsoft.com/office/officeart/2005/8/layout/hierarchy2"/>
    <dgm:cxn modelId="{ECD858A3-B58B-4B73-8A8C-30493545541B}" type="presParOf" srcId="{CCDF7564-58A4-479F-B18B-4F612FF9661C}" destId="{558B2C3C-0210-481A-8BF8-7F97805EA5C0}" srcOrd="2" destOrd="0" presId="urn:microsoft.com/office/officeart/2005/8/layout/hierarchy2"/>
    <dgm:cxn modelId="{AACDC55D-964C-4065-8791-156EEC4492B1}" type="presParOf" srcId="{558B2C3C-0210-481A-8BF8-7F97805EA5C0}" destId="{1FAB24FC-242C-44DE-BB06-868201FA8514}" srcOrd="0" destOrd="0" presId="urn:microsoft.com/office/officeart/2005/8/layout/hierarchy2"/>
    <dgm:cxn modelId="{8F83F216-3A4F-400D-8737-3FEDCA2C1D5E}" type="presParOf" srcId="{CCDF7564-58A4-479F-B18B-4F612FF9661C}" destId="{DEB8482F-DC25-4264-8545-744AFC5059BF}" srcOrd="3" destOrd="0" presId="urn:microsoft.com/office/officeart/2005/8/layout/hierarchy2"/>
    <dgm:cxn modelId="{249ABDC8-100A-46A9-89AC-E3A6FBAABA13}" type="presParOf" srcId="{DEB8482F-DC25-4264-8545-744AFC5059BF}" destId="{E3E72BE4-B294-4328-A672-DC3CCDE85787}" srcOrd="0" destOrd="0" presId="urn:microsoft.com/office/officeart/2005/8/layout/hierarchy2"/>
    <dgm:cxn modelId="{8CED281C-519A-4ADD-823A-128B6BF67EE6}" type="presParOf" srcId="{DEB8482F-DC25-4264-8545-744AFC5059BF}" destId="{66FD2A97-F8AB-404D-9546-F10A3470BFEF}" srcOrd="1" destOrd="0" presId="urn:microsoft.com/office/officeart/2005/8/layout/hierarchy2"/>
    <dgm:cxn modelId="{93E4B855-DE1E-407A-BBBB-84B36BA25F55}" type="presParOf" srcId="{66FD2A97-F8AB-404D-9546-F10A3470BFEF}" destId="{E936C179-B259-479D-BEBD-C2F0FC3F41E1}" srcOrd="0" destOrd="0" presId="urn:microsoft.com/office/officeart/2005/8/layout/hierarchy2"/>
    <dgm:cxn modelId="{E5ABB783-DFD3-412A-A253-92687DDA7745}" type="presParOf" srcId="{E936C179-B259-479D-BEBD-C2F0FC3F41E1}" destId="{2FC5D80D-3D83-4B56-8372-5077BC852917}" srcOrd="0" destOrd="0" presId="urn:microsoft.com/office/officeart/2005/8/layout/hierarchy2"/>
    <dgm:cxn modelId="{6C552C7F-A2D6-4399-B01D-E784A06981D1}" type="presParOf" srcId="{66FD2A97-F8AB-404D-9546-F10A3470BFEF}" destId="{F1DCF955-07B3-4734-8FC9-EDD01D7147D2}" srcOrd="1" destOrd="0" presId="urn:microsoft.com/office/officeart/2005/8/layout/hierarchy2"/>
    <dgm:cxn modelId="{896DA083-F555-4183-8AD6-62224A79BB75}" type="presParOf" srcId="{F1DCF955-07B3-4734-8FC9-EDD01D7147D2}" destId="{72AD8FB2-AA45-4BD0-A624-FAFA38FF08AA}" srcOrd="0" destOrd="0" presId="urn:microsoft.com/office/officeart/2005/8/layout/hierarchy2"/>
    <dgm:cxn modelId="{30A0F97A-985F-497D-97FF-89F6F0D7E180}" type="presParOf" srcId="{F1DCF955-07B3-4734-8FC9-EDD01D7147D2}" destId="{309E9F81-0C28-4962-B988-130274110B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F5F09-25A5-4E74-B20F-EE0D714D237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04EEC-FCA9-4D03-8A42-531177A7102B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D67C3852-DE2B-4580-8C10-3A25894EF566}" type="parTrans" cxnId="{05AC0659-033A-4B07-B5DB-99040AB0C69A}">
      <dgm:prSet/>
      <dgm:spPr/>
      <dgm:t>
        <a:bodyPr/>
        <a:lstStyle/>
        <a:p>
          <a:endParaRPr lang="ru-RU"/>
        </a:p>
      </dgm:t>
    </dgm:pt>
    <dgm:pt modelId="{ED49E792-35AC-4158-9CAD-2D0B0DD02195}" type="sibTrans" cxnId="{05AC0659-033A-4B07-B5DB-99040AB0C69A}">
      <dgm:prSet/>
      <dgm:spPr/>
      <dgm:t>
        <a:bodyPr/>
        <a:lstStyle/>
        <a:p>
          <a:endParaRPr lang="ru-RU"/>
        </a:p>
      </dgm:t>
    </dgm:pt>
    <dgm:pt modelId="{91EDB0B0-D29D-4E4D-AA8D-369ABB4F7BD0}">
      <dgm:prSet phldrT="[Текст]"/>
      <dgm:spPr/>
      <dgm:t>
        <a:bodyPr/>
        <a:lstStyle/>
        <a:p>
          <a:r>
            <a:rPr lang="uk-UA" dirty="0" err="1"/>
            <a:t>Суб</a:t>
          </a:r>
          <a:r>
            <a:rPr lang="en-US" dirty="0"/>
            <a:t>’</a:t>
          </a:r>
          <a:r>
            <a:rPr lang="uk-UA" dirty="0" err="1"/>
            <a:t>єкти</a:t>
          </a:r>
          <a:r>
            <a:rPr lang="uk-UA" dirty="0"/>
            <a:t> надсилають протягом                       3 днів </a:t>
          </a:r>
          <a:endParaRPr lang="ru-RU" dirty="0"/>
        </a:p>
      </dgm:t>
    </dgm:pt>
    <dgm:pt modelId="{918574E5-6741-4621-94EE-8EBF3F257E44}" type="parTrans" cxnId="{4B1B1DAA-6BEB-4F1D-AC0E-204B69C1D72E}">
      <dgm:prSet/>
      <dgm:spPr/>
      <dgm:t>
        <a:bodyPr/>
        <a:lstStyle/>
        <a:p>
          <a:endParaRPr lang="ru-RU"/>
        </a:p>
      </dgm:t>
    </dgm:pt>
    <dgm:pt modelId="{8B8EEF8A-BE39-4645-8E7C-37753A0E7FE7}" type="sibTrans" cxnId="{4B1B1DAA-6BEB-4F1D-AC0E-204B69C1D72E}">
      <dgm:prSet/>
      <dgm:spPr/>
      <dgm:t>
        <a:bodyPr/>
        <a:lstStyle/>
        <a:p>
          <a:endParaRPr lang="ru-RU"/>
        </a:p>
      </dgm:t>
    </dgm:pt>
    <dgm:pt modelId="{FF647398-E5B5-4260-8C20-ED4B9FD22935}">
      <dgm:prSet phldrT="[Текст]"/>
      <dgm:spPr/>
      <dgm:t>
        <a:bodyPr/>
        <a:lstStyle/>
        <a:p>
          <a:r>
            <a:rPr lang="uk-UA" dirty="0"/>
            <a:t>2</a:t>
          </a:r>
          <a:endParaRPr lang="ru-RU" dirty="0"/>
        </a:p>
      </dgm:t>
    </dgm:pt>
    <dgm:pt modelId="{13A85748-E227-43C0-B609-377719168117}" type="parTrans" cxnId="{C8227C8F-AA3E-495B-854A-7957795E5E17}">
      <dgm:prSet/>
      <dgm:spPr/>
      <dgm:t>
        <a:bodyPr/>
        <a:lstStyle/>
        <a:p>
          <a:endParaRPr lang="ru-RU"/>
        </a:p>
      </dgm:t>
    </dgm:pt>
    <dgm:pt modelId="{6DBF4FA0-E60A-41C1-97DA-453C392B1333}" type="sibTrans" cxnId="{C8227C8F-AA3E-495B-854A-7957795E5E17}">
      <dgm:prSet/>
      <dgm:spPr/>
      <dgm:t>
        <a:bodyPr/>
        <a:lstStyle/>
        <a:p>
          <a:endParaRPr lang="ru-RU"/>
        </a:p>
      </dgm:t>
    </dgm:pt>
    <dgm:pt modelId="{843B77B7-081A-48A6-9D4B-26DB9DEE9460}">
      <dgm:prSet phldrT="[Текст]"/>
      <dgm:spPr/>
      <dgm:t>
        <a:bodyPr/>
        <a:lstStyle/>
        <a:p>
          <a:r>
            <a:rPr lang="uk-UA" dirty="0"/>
            <a:t> Фіксується у журналі обліку (форма) та є підставою для здійснення початкової оцінки</a:t>
          </a:r>
          <a:endParaRPr lang="ru-RU" dirty="0"/>
        </a:p>
      </dgm:t>
    </dgm:pt>
    <dgm:pt modelId="{5535FBD3-9CA1-4244-897E-484CD5FB8477}" type="parTrans" cxnId="{616FD83A-1368-4C8B-904F-2A259A475D28}">
      <dgm:prSet/>
      <dgm:spPr/>
      <dgm:t>
        <a:bodyPr/>
        <a:lstStyle/>
        <a:p>
          <a:endParaRPr lang="ru-RU"/>
        </a:p>
      </dgm:t>
    </dgm:pt>
    <dgm:pt modelId="{077C4C2D-EA73-437F-9C28-7DA60DAF17EC}" type="sibTrans" cxnId="{616FD83A-1368-4C8B-904F-2A259A475D28}">
      <dgm:prSet/>
      <dgm:spPr/>
      <dgm:t>
        <a:bodyPr/>
        <a:lstStyle/>
        <a:p>
          <a:endParaRPr lang="ru-RU"/>
        </a:p>
      </dgm:t>
    </dgm:pt>
    <dgm:pt modelId="{9E13DEED-EF51-4C0A-9A58-F1EE5E868953}">
      <dgm:prSet phldrT="[Текст]"/>
      <dgm:spPr/>
      <dgm:t>
        <a:bodyPr/>
        <a:lstStyle/>
        <a:p>
          <a:r>
            <a:rPr lang="uk-UA" dirty="0"/>
            <a:t>3</a:t>
          </a:r>
          <a:endParaRPr lang="ru-RU" dirty="0"/>
        </a:p>
      </dgm:t>
    </dgm:pt>
    <dgm:pt modelId="{8356DD1A-94FA-455A-B5EB-9E10C401436C}" type="parTrans" cxnId="{F39C7566-B328-4708-9BD2-EF3DD6C4EF2D}">
      <dgm:prSet/>
      <dgm:spPr/>
      <dgm:t>
        <a:bodyPr/>
        <a:lstStyle/>
        <a:p>
          <a:endParaRPr lang="ru-RU"/>
        </a:p>
      </dgm:t>
    </dgm:pt>
    <dgm:pt modelId="{E65F1AFD-23DD-4FA0-881E-56845439A726}" type="sibTrans" cxnId="{F39C7566-B328-4708-9BD2-EF3DD6C4EF2D}">
      <dgm:prSet/>
      <dgm:spPr/>
      <dgm:t>
        <a:bodyPr/>
        <a:lstStyle/>
        <a:p>
          <a:endParaRPr lang="ru-RU"/>
        </a:p>
      </dgm:t>
    </dgm:pt>
    <dgm:pt modelId="{68179EE6-3184-4870-8C9A-4C01780432E7}">
      <dgm:prSet phldrT="[Текст]"/>
      <dgm:spPr/>
      <dgm:t>
        <a:bodyPr/>
        <a:lstStyle/>
        <a:p>
          <a:r>
            <a:rPr lang="uk-UA" dirty="0"/>
            <a:t>Призначається відповідальний за розгляд працівник (накладається віза)</a:t>
          </a:r>
          <a:endParaRPr lang="ru-RU" dirty="0"/>
        </a:p>
      </dgm:t>
    </dgm:pt>
    <dgm:pt modelId="{6BABB22A-C666-4060-B8D2-C28883130EEB}" type="parTrans" cxnId="{2352D93F-EE76-4615-860B-FED1DFBC0228}">
      <dgm:prSet/>
      <dgm:spPr/>
      <dgm:t>
        <a:bodyPr/>
        <a:lstStyle/>
        <a:p>
          <a:endParaRPr lang="ru-RU"/>
        </a:p>
      </dgm:t>
    </dgm:pt>
    <dgm:pt modelId="{0E0AD7B3-6B2A-45EC-9951-50F59540F1E4}" type="sibTrans" cxnId="{2352D93F-EE76-4615-860B-FED1DFBC0228}">
      <dgm:prSet/>
      <dgm:spPr/>
      <dgm:t>
        <a:bodyPr/>
        <a:lstStyle/>
        <a:p>
          <a:endParaRPr lang="ru-RU"/>
        </a:p>
      </dgm:t>
    </dgm:pt>
    <dgm:pt modelId="{56E2A571-0056-40C4-B1FB-A6B25DEF0450}" type="pres">
      <dgm:prSet presAssocID="{240F5F09-25A5-4E74-B20F-EE0D714D23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80CF8-A3E7-46B2-8C8C-B008E8715D92}" type="pres">
      <dgm:prSet presAssocID="{46B04EEC-FCA9-4D03-8A42-531177A7102B}" presName="composite" presStyleCnt="0"/>
      <dgm:spPr/>
    </dgm:pt>
    <dgm:pt modelId="{347DDDFB-A8DE-41A1-B866-267C06A437E9}" type="pres">
      <dgm:prSet presAssocID="{46B04EEC-FCA9-4D03-8A42-531177A7102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5CD8E-3003-484E-AE57-85AE91739BA9}" type="pres">
      <dgm:prSet presAssocID="{46B04EEC-FCA9-4D03-8A42-531177A7102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10B08-0C71-49E2-BB93-94A586C46362}" type="pres">
      <dgm:prSet presAssocID="{ED49E792-35AC-4158-9CAD-2D0B0DD02195}" presName="sp" presStyleCnt="0"/>
      <dgm:spPr/>
    </dgm:pt>
    <dgm:pt modelId="{64C892EE-D83E-4CF9-9FA0-91FFAD5CB4D2}" type="pres">
      <dgm:prSet presAssocID="{FF647398-E5B5-4260-8C20-ED4B9FD22935}" presName="composite" presStyleCnt="0"/>
      <dgm:spPr/>
    </dgm:pt>
    <dgm:pt modelId="{A4E05B9C-DC60-4F17-A40D-B8623D06D300}" type="pres">
      <dgm:prSet presAssocID="{FF647398-E5B5-4260-8C20-ED4B9FD229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70169-7DE9-45EF-9D0E-D73D981FC498}" type="pres">
      <dgm:prSet presAssocID="{FF647398-E5B5-4260-8C20-ED4B9FD229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70A88-F58E-4D14-97F6-DA64BD4025F1}" type="pres">
      <dgm:prSet presAssocID="{6DBF4FA0-E60A-41C1-97DA-453C392B1333}" presName="sp" presStyleCnt="0"/>
      <dgm:spPr/>
    </dgm:pt>
    <dgm:pt modelId="{EB3F7930-140E-4B82-9D92-4E53113221AA}" type="pres">
      <dgm:prSet presAssocID="{9E13DEED-EF51-4C0A-9A58-F1EE5E868953}" presName="composite" presStyleCnt="0"/>
      <dgm:spPr/>
    </dgm:pt>
    <dgm:pt modelId="{5C217F1F-D321-45D4-AD7F-79DEF2C3F26C}" type="pres">
      <dgm:prSet presAssocID="{9E13DEED-EF51-4C0A-9A58-F1EE5E86895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84E36-7487-4C3B-BBD9-41CEE43EDA56}" type="pres">
      <dgm:prSet presAssocID="{9E13DEED-EF51-4C0A-9A58-F1EE5E86895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BFDE4-285F-43E9-9F95-894539BD2DEC}" type="presOf" srcId="{240F5F09-25A5-4E74-B20F-EE0D714D2379}" destId="{56E2A571-0056-40C4-B1FB-A6B25DEF0450}" srcOrd="0" destOrd="0" presId="urn:microsoft.com/office/officeart/2005/8/layout/chevron2"/>
    <dgm:cxn modelId="{AB76A979-B1C5-41C2-B88B-C66EC1715891}" type="presOf" srcId="{91EDB0B0-D29D-4E4D-AA8D-369ABB4F7BD0}" destId="{0AE5CD8E-3003-484E-AE57-85AE91739BA9}" srcOrd="0" destOrd="0" presId="urn:microsoft.com/office/officeart/2005/8/layout/chevron2"/>
    <dgm:cxn modelId="{4B1B1DAA-6BEB-4F1D-AC0E-204B69C1D72E}" srcId="{46B04EEC-FCA9-4D03-8A42-531177A7102B}" destId="{91EDB0B0-D29D-4E4D-AA8D-369ABB4F7BD0}" srcOrd="0" destOrd="0" parTransId="{918574E5-6741-4621-94EE-8EBF3F257E44}" sibTransId="{8B8EEF8A-BE39-4645-8E7C-37753A0E7FE7}"/>
    <dgm:cxn modelId="{F39C7566-B328-4708-9BD2-EF3DD6C4EF2D}" srcId="{240F5F09-25A5-4E74-B20F-EE0D714D2379}" destId="{9E13DEED-EF51-4C0A-9A58-F1EE5E868953}" srcOrd="2" destOrd="0" parTransId="{8356DD1A-94FA-455A-B5EB-9E10C401436C}" sibTransId="{E65F1AFD-23DD-4FA0-881E-56845439A726}"/>
    <dgm:cxn modelId="{266ABD10-68FA-4747-A73F-2657FFCAB17D}" type="presOf" srcId="{68179EE6-3184-4870-8C9A-4C01780432E7}" destId="{FCE84E36-7487-4C3B-BBD9-41CEE43EDA56}" srcOrd="0" destOrd="0" presId="urn:microsoft.com/office/officeart/2005/8/layout/chevron2"/>
    <dgm:cxn modelId="{5FBA6947-012C-48C9-B3E8-E7C277886E9B}" type="presOf" srcId="{46B04EEC-FCA9-4D03-8A42-531177A7102B}" destId="{347DDDFB-A8DE-41A1-B866-267C06A437E9}" srcOrd="0" destOrd="0" presId="urn:microsoft.com/office/officeart/2005/8/layout/chevron2"/>
    <dgm:cxn modelId="{2352D93F-EE76-4615-860B-FED1DFBC0228}" srcId="{9E13DEED-EF51-4C0A-9A58-F1EE5E868953}" destId="{68179EE6-3184-4870-8C9A-4C01780432E7}" srcOrd="0" destOrd="0" parTransId="{6BABB22A-C666-4060-B8D2-C28883130EEB}" sibTransId="{0E0AD7B3-6B2A-45EC-9951-50F59540F1E4}"/>
    <dgm:cxn modelId="{C8227C8F-AA3E-495B-854A-7957795E5E17}" srcId="{240F5F09-25A5-4E74-B20F-EE0D714D2379}" destId="{FF647398-E5B5-4260-8C20-ED4B9FD22935}" srcOrd="1" destOrd="0" parTransId="{13A85748-E227-43C0-B609-377719168117}" sibTransId="{6DBF4FA0-E60A-41C1-97DA-453C392B1333}"/>
    <dgm:cxn modelId="{F95A34D3-375D-40E8-ACE9-BE36D30E0677}" type="presOf" srcId="{9E13DEED-EF51-4C0A-9A58-F1EE5E868953}" destId="{5C217F1F-D321-45D4-AD7F-79DEF2C3F26C}" srcOrd="0" destOrd="0" presId="urn:microsoft.com/office/officeart/2005/8/layout/chevron2"/>
    <dgm:cxn modelId="{616FD83A-1368-4C8B-904F-2A259A475D28}" srcId="{FF647398-E5B5-4260-8C20-ED4B9FD22935}" destId="{843B77B7-081A-48A6-9D4B-26DB9DEE9460}" srcOrd="0" destOrd="0" parTransId="{5535FBD3-9CA1-4244-897E-484CD5FB8477}" sibTransId="{077C4C2D-EA73-437F-9C28-7DA60DAF17EC}"/>
    <dgm:cxn modelId="{C396E2E9-9ACE-4ED5-AB0F-D954B60EFC70}" type="presOf" srcId="{FF647398-E5B5-4260-8C20-ED4B9FD22935}" destId="{A4E05B9C-DC60-4F17-A40D-B8623D06D300}" srcOrd="0" destOrd="0" presId="urn:microsoft.com/office/officeart/2005/8/layout/chevron2"/>
    <dgm:cxn modelId="{C380DF6A-88B7-42BF-95EF-3FFBCF1EE2EE}" type="presOf" srcId="{843B77B7-081A-48A6-9D4B-26DB9DEE9460}" destId="{05A70169-7DE9-45EF-9D0E-D73D981FC498}" srcOrd="0" destOrd="0" presId="urn:microsoft.com/office/officeart/2005/8/layout/chevron2"/>
    <dgm:cxn modelId="{05AC0659-033A-4B07-B5DB-99040AB0C69A}" srcId="{240F5F09-25A5-4E74-B20F-EE0D714D2379}" destId="{46B04EEC-FCA9-4D03-8A42-531177A7102B}" srcOrd="0" destOrd="0" parTransId="{D67C3852-DE2B-4580-8C10-3A25894EF566}" sibTransId="{ED49E792-35AC-4158-9CAD-2D0B0DD02195}"/>
    <dgm:cxn modelId="{6FC9BE16-1F58-4B27-A1CA-E7D55175980D}" type="presParOf" srcId="{56E2A571-0056-40C4-B1FB-A6B25DEF0450}" destId="{E3980CF8-A3E7-46B2-8C8C-B008E8715D92}" srcOrd="0" destOrd="0" presId="urn:microsoft.com/office/officeart/2005/8/layout/chevron2"/>
    <dgm:cxn modelId="{86784174-FCB7-4309-9491-2142856BB9F9}" type="presParOf" srcId="{E3980CF8-A3E7-46B2-8C8C-B008E8715D92}" destId="{347DDDFB-A8DE-41A1-B866-267C06A437E9}" srcOrd="0" destOrd="0" presId="urn:microsoft.com/office/officeart/2005/8/layout/chevron2"/>
    <dgm:cxn modelId="{718C6457-EDBF-4DD7-B0FE-3343040DB604}" type="presParOf" srcId="{E3980CF8-A3E7-46B2-8C8C-B008E8715D92}" destId="{0AE5CD8E-3003-484E-AE57-85AE91739BA9}" srcOrd="1" destOrd="0" presId="urn:microsoft.com/office/officeart/2005/8/layout/chevron2"/>
    <dgm:cxn modelId="{A4D932E7-2259-436A-A5AC-A4331349422F}" type="presParOf" srcId="{56E2A571-0056-40C4-B1FB-A6B25DEF0450}" destId="{B2B10B08-0C71-49E2-BB93-94A586C46362}" srcOrd="1" destOrd="0" presId="urn:microsoft.com/office/officeart/2005/8/layout/chevron2"/>
    <dgm:cxn modelId="{83E62123-38EF-481B-843E-6F631D46AAD9}" type="presParOf" srcId="{56E2A571-0056-40C4-B1FB-A6B25DEF0450}" destId="{64C892EE-D83E-4CF9-9FA0-91FFAD5CB4D2}" srcOrd="2" destOrd="0" presId="urn:microsoft.com/office/officeart/2005/8/layout/chevron2"/>
    <dgm:cxn modelId="{82236AA0-2E60-4537-85C0-AF419B5DDDD2}" type="presParOf" srcId="{64C892EE-D83E-4CF9-9FA0-91FFAD5CB4D2}" destId="{A4E05B9C-DC60-4F17-A40D-B8623D06D300}" srcOrd="0" destOrd="0" presId="urn:microsoft.com/office/officeart/2005/8/layout/chevron2"/>
    <dgm:cxn modelId="{562878DE-DD37-497C-B4C5-2E3092F22991}" type="presParOf" srcId="{64C892EE-D83E-4CF9-9FA0-91FFAD5CB4D2}" destId="{05A70169-7DE9-45EF-9D0E-D73D981FC498}" srcOrd="1" destOrd="0" presId="urn:microsoft.com/office/officeart/2005/8/layout/chevron2"/>
    <dgm:cxn modelId="{CDCBFA9A-0764-4623-8732-C3CD73D95487}" type="presParOf" srcId="{56E2A571-0056-40C4-B1FB-A6B25DEF0450}" destId="{8F070A88-F58E-4D14-97F6-DA64BD4025F1}" srcOrd="3" destOrd="0" presId="urn:microsoft.com/office/officeart/2005/8/layout/chevron2"/>
    <dgm:cxn modelId="{B209D61C-F387-47D1-9CC6-1C9B60DE4B55}" type="presParOf" srcId="{56E2A571-0056-40C4-B1FB-A6B25DEF0450}" destId="{EB3F7930-140E-4B82-9D92-4E53113221AA}" srcOrd="4" destOrd="0" presId="urn:microsoft.com/office/officeart/2005/8/layout/chevron2"/>
    <dgm:cxn modelId="{D098C1F1-958E-472D-B5DA-72BE445EACCC}" type="presParOf" srcId="{EB3F7930-140E-4B82-9D92-4E53113221AA}" destId="{5C217F1F-D321-45D4-AD7F-79DEF2C3F26C}" srcOrd="0" destOrd="0" presId="urn:microsoft.com/office/officeart/2005/8/layout/chevron2"/>
    <dgm:cxn modelId="{49F68F14-04BF-4098-AE46-25A7EDFED069}" type="presParOf" srcId="{EB3F7930-140E-4B82-9D92-4E53113221AA}" destId="{FCE84E36-7487-4C3B-BBD9-41CEE43EDA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FBF42-1425-4DA2-9F81-DD09FBBAE1B7}">
      <dsp:nvSpPr>
        <dsp:cNvPr id="0" name=""/>
        <dsp:cNvSpPr/>
      </dsp:nvSpPr>
      <dsp:spPr>
        <a:xfrm>
          <a:off x="4423" y="2875047"/>
          <a:ext cx="1371130" cy="822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виявлення</a:t>
          </a:r>
          <a:endParaRPr lang="ru-RU" sz="1700" kern="1200" dirty="0"/>
        </a:p>
      </dsp:txBody>
      <dsp:txXfrm>
        <a:off x="28518" y="2899142"/>
        <a:ext cx="1322940" cy="774488"/>
      </dsp:txXfrm>
    </dsp:sp>
    <dsp:sp modelId="{A1BDD945-7AD3-41F0-8ED8-3648B7633C2B}">
      <dsp:nvSpPr>
        <dsp:cNvPr id="0" name=""/>
        <dsp:cNvSpPr/>
      </dsp:nvSpPr>
      <dsp:spPr>
        <a:xfrm>
          <a:off x="1512666" y="3116366"/>
          <a:ext cx="290679" cy="3400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512666" y="3184374"/>
        <a:ext cx="203475" cy="204024"/>
      </dsp:txXfrm>
    </dsp:sp>
    <dsp:sp modelId="{0D5FBC38-1334-4372-BFD6-F087C58AD724}">
      <dsp:nvSpPr>
        <dsp:cNvPr id="0" name=""/>
        <dsp:cNvSpPr/>
      </dsp:nvSpPr>
      <dsp:spPr>
        <a:xfrm>
          <a:off x="1924005" y="2875047"/>
          <a:ext cx="1371130" cy="822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оцінка</a:t>
          </a:r>
          <a:r>
            <a:rPr lang="ru-RU" sz="1700" kern="1200" dirty="0"/>
            <a:t> потреб</a:t>
          </a:r>
        </a:p>
      </dsp:txBody>
      <dsp:txXfrm>
        <a:off x="1948100" y="2899142"/>
        <a:ext cx="1322940" cy="774488"/>
      </dsp:txXfrm>
    </dsp:sp>
    <dsp:sp modelId="{1C4B937E-04AA-4AEF-A401-E5D80111B2DC}">
      <dsp:nvSpPr>
        <dsp:cNvPr id="0" name=""/>
        <dsp:cNvSpPr/>
      </dsp:nvSpPr>
      <dsp:spPr>
        <a:xfrm>
          <a:off x="3432248" y="3116366"/>
          <a:ext cx="290679" cy="3400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432248" y="3184374"/>
        <a:ext cx="203475" cy="204024"/>
      </dsp:txXfrm>
    </dsp:sp>
    <dsp:sp modelId="{E87CCECB-9A72-497F-BD02-B7258EB3A7CD}">
      <dsp:nvSpPr>
        <dsp:cNvPr id="0" name=""/>
        <dsp:cNvSpPr/>
      </dsp:nvSpPr>
      <dsp:spPr>
        <a:xfrm>
          <a:off x="3843587" y="2875047"/>
          <a:ext cx="1371130" cy="822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надання</a:t>
          </a:r>
          <a:r>
            <a:rPr lang="ru-RU" sz="1700" kern="1200" dirty="0"/>
            <a:t> </a:t>
          </a:r>
          <a:r>
            <a:rPr lang="ru-RU" sz="1700" kern="1200" dirty="0" err="1"/>
            <a:t>послуг</a:t>
          </a:r>
          <a:endParaRPr lang="ru-RU" sz="1700" kern="1200" dirty="0"/>
        </a:p>
      </dsp:txBody>
      <dsp:txXfrm>
        <a:off x="3867682" y="2899142"/>
        <a:ext cx="1322940" cy="774488"/>
      </dsp:txXfrm>
    </dsp:sp>
    <dsp:sp modelId="{C3B70AE1-8500-404B-AA09-007540BC74C6}">
      <dsp:nvSpPr>
        <dsp:cNvPr id="0" name=""/>
        <dsp:cNvSpPr/>
      </dsp:nvSpPr>
      <dsp:spPr>
        <a:xfrm>
          <a:off x="5351831" y="3116366"/>
          <a:ext cx="290679" cy="3400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51831" y="3184374"/>
        <a:ext cx="203475" cy="204024"/>
      </dsp:txXfrm>
    </dsp:sp>
    <dsp:sp modelId="{52710C24-DCAA-4964-A80C-951D4150218C}">
      <dsp:nvSpPr>
        <dsp:cNvPr id="0" name=""/>
        <dsp:cNvSpPr/>
      </dsp:nvSpPr>
      <dsp:spPr>
        <a:xfrm>
          <a:off x="5763170" y="2875047"/>
          <a:ext cx="1371130" cy="822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проміжна</a:t>
          </a:r>
          <a:r>
            <a:rPr lang="ru-RU" sz="1700" kern="1200" dirty="0"/>
            <a:t> </a:t>
          </a:r>
          <a:r>
            <a:rPr lang="ru-RU" sz="1700" kern="1200" dirty="0" err="1"/>
            <a:t>оцінка</a:t>
          </a:r>
          <a:endParaRPr lang="ru-RU" sz="1700" kern="1200" dirty="0"/>
        </a:p>
      </dsp:txBody>
      <dsp:txXfrm>
        <a:off x="5787265" y="2899142"/>
        <a:ext cx="1322940" cy="774488"/>
      </dsp:txXfrm>
    </dsp:sp>
    <dsp:sp modelId="{3E5AAC92-5937-43E4-979F-0E598C4E41B4}">
      <dsp:nvSpPr>
        <dsp:cNvPr id="0" name=""/>
        <dsp:cNvSpPr/>
      </dsp:nvSpPr>
      <dsp:spPr>
        <a:xfrm>
          <a:off x="7271413" y="3116366"/>
          <a:ext cx="290679" cy="3400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tint val="60000"/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271413" y="3184374"/>
        <a:ext cx="203475" cy="204024"/>
      </dsp:txXfrm>
    </dsp:sp>
    <dsp:sp modelId="{DE0B96B0-2436-497F-B243-DE78B4138662}">
      <dsp:nvSpPr>
        <dsp:cNvPr id="0" name=""/>
        <dsp:cNvSpPr/>
      </dsp:nvSpPr>
      <dsp:spPr>
        <a:xfrm>
          <a:off x="7682752" y="2875047"/>
          <a:ext cx="1371130" cy="822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/>
            <a:t>завершення</a:t>
          </a:r>
          <a:r>
            <a:rPr lang="ru-RU" sz="1700" kern="1200" dirty="0"/>
            <a:t> </a:t>
          </a:r>
          <a:r>
            <a:rPr lang="ru-RU" sz="1700" kern="1200" dirty="0" err="1"/>
            <a:t>роботи</a:t>
          </a:r>
          <a:endParaRPr lang="ru-RU" sz="1700" kern="1200" dirty="0"/>
        </a:p>
      </dsp:txBody>
      <dsp:txXfrm>
        <a:off x="7706847" y="2899142"/>
        <a:ext cx="1322940" cy="774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FB8FF-742E-4228-BF2E-AE8BAB85E2EB}">
      <dsp:nvSpPr>
        <dsp:cNvPr id="0" name=""/>
        <dsp:cNvSpPr/>
      </dsp:nvSpPr>
      <dsp:spPr>
        <a:xfrm>
          <a:off x="0" y="1126120"/>
          <a:ext cx="764544" cy="35577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/>
            <a:t>Конституція</a:t>
          </a:r>
          <a:r>
            <a:rPr lang="ru-RU" sz="1300" kern="1200" dirty="0"/>
            <a:t>  </a:t>
          </a:r>
          <a:r>
            <a:rPr lang="ru-RU" sz="1300" kern="1200" dirty="0" err="1"/>
            <a:t>України</a:t>
          </a:r>
          <a:endParaRPr lang="ru-RU" sz="1300" kern="1200" dirty="0"/>
        </a:p>
      </dsp:txBody>
      <dsp:txXfrm>
        <a:off x="22393" y="1148513"/>
        <a:ext cx="719758" cy="3512970"/>
      </dsp:txXfrm>
    </dsp:sp>
    <dsp:sp modelId="{84C73076-91DE-4CC2-ACDD-716B96A43521}">
      <dsp:nvSpPr>
        <dsp:cNvPr id="0" name=""/>
        <dsp:cNvSpPr/>
      </dsp:nvSpPr>
      <dsp:spPr>
        <a:xfrm rot="19712902">
          <a:off x="596016" y="2280678"/>
          <a:ext cx="2294167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2294167" y="257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85746" y="2249120"/>
        <a:ext cx="114708" cy="114708"/>
      </dsp:txXfrm>
    </dsp:sp>
    <dsp:sp modelId="{0AE5AE6A-3059-455C-8A48-5762A9ECB556}">
      <dsp:nvSpPr>
        <dsp:cNvPr id="0" name=""/>
        <dsp:cNvSpPr/>
      </dsp:nvSpPr>
      <dsp:spPr>
        <a:xfrm>
          <a:off x="2721655" y="318617"/>
          <a:ext cx="2137343" cy="2778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ЗУ «Про </a:t>
          </a:r>
          <a:r>
            <a:rPr lang="ru-RU" sz="1100" kern="1200" dirty="0" err="1"/>
            <a:t>соціальні</a:t>
          </a:r>
          <a:r>
            <a:rPr lang="ru-RU" sz="1100" kern="1200" dirty="0"/>
            <a:t> </a:t>
          </a:r>
          <a:r>
            <a:rPr lang="ru-RU" sz="1100" kern="1200" dirty="0" err="1"/>
            <a:t>послуги</a:t>
          </a:r>
          <a:r>
            <a:rPr lang="ru-RU" sz="1100" kern="1200" dirty="0"/>
            <a:t>»,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«Про </a:t>
          </a:r>
          <a:r>
            <a:rPr lang="ru-RU" sz="1100" kern="1200" dirty="0" err="1"/>
            <a:t>соціальну</a:t>
          </a:r>
          <a:r>
            <a:rPr lang="ru-RU" sz="1100" kern="1200" dirty="0"/>
            <a:t> роботу з </a:t>
          </a:r>
          <a:r>
            <a:rPr lang="ru-RU" sz="1100" kern="1200" dirty="0" err="1"/>
            <a:t>сім</a:t>
          </a:r>
          <a:r>
            <a:rPr lang="en-US" sz="1100" kern="1200" dirty="0"/>
            <a:t>’</a:t>
          </a:r>
          <a:r>
            <a:rPr lang="uk-UA" sz="1100" kern="1200" dirty="0"/>
            <a:t>ями, дітьми та молоддю»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Про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забезпечення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організаційно-правових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умов </a:t>
          </a:r>
          <a:b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</a:b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соціального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захисту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дітей-сиріт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та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дітей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, </a:t>
          </a:r>
          <a:b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</a:b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позбавлених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батьківського</a:t>
          </a:r>
          <a:r>
            <a:rPr lang="ru-RU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 </a:t>
          </a:r>
          <a:r>
            <a:rPr lang="ru-RU" sz="11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orbel" panose="020B0503020204020204"/>
              <a:ea typeface="+mn-ea"/>
              <a:cs typeface="+mn-cs"/>
            </a:rPr>
            <a:t>піклування</a:t>
          </a:r>
          <a:endParaRPr lang="ru-RU" sz="11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orbel" panose="020B0503020204020204"/>
            <a:ea typeface="+mn-ea"/>
            <a:cs typeface="+mn-cs"/>
          </a:endParaRPr>
        </a:p>
      </dsp:txBody>
      <dsp:txXfrm>
        <a:off x="2784256" y="381218"/>
        <a:ext cx="2012141" cy="2653465"/>
      </dsp:txXfrm>
    </dsp:sp>
    <dsp:sp modelId="{6DD83B8F-013F-4304-94FE-E94A1F9F12EB}">
      <dsp:nvSpPr>
        <dsp:cNvPr id="0" name=""/>
        <dsp:cNvSpPr/>
      </dsp:nvSpPr>
      <dsp:spPr>
        <a:xfrm rot="19457599">
          <a:off x="4712127" y="1226162"/>
          <a:ext cx="1562591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1562591" y="2579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54359" y="1212893"/>
        <a:ext cx="78129" cy="78129"/>
      </dsp:txXfrm>
    </dsp:sp>
    <dsp:sp modelId="{F44ECEF5-34DB-4E16-BBC9-B66BFFD7C6C8}">
      <dsp:nvSpPr>
        <dsp:cNvPr id="0" name=""/>
        <dsp:cNvSpPr/>
      </dsp:nvSpPr>
      <dsp:spPr>
        <a:xfrm>
          <a:off x="6127848" y="2935"/>
          <a:ext cx="4901594" cy="15860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i="0" kern="1200" dirty="0"/>
            <a:t>Постанови КМУ  № 895 “Про затвердження Порядку взаємодії суб’єктів соціального супроводу сімей (осіб), які перебувають у складних життєвих обставинах”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i="0" kern="1200" dirty="0"/>
            <a:t>№ 896 “Про затвердження Порядку виявлення сімей (осіб), які перебувають у складних життєвих обставинах, надання їм соціальних послуг та здійснення соціального супроводу таких сімей (осіб)”</a:t>
          </a:r>
          <a:endParaRPr lang="ru-RU" sz="1300" kern="1200" dirty="0"/>
        </a:p>
      </dsp:txBody>
      <dsp:txXfrm>
        <a:off x="6174302" y="49389"/>
        <a:ext cx="4808686" cy="1493152"/>
      </dsp:txXfrm>
    </dsp:sp>
    <dsp:sp modelId="{83DEE2DD-0ABE-4654-8DB3-0ECB36469D1E}">
      <dsp:nvSpPr>
        <dsp:cNvPr id="0" name=""/>
        <dsp:cNvSpPr/>
      </dsp:nvSpPr>
      <dsp:spPr>
        <a:xfrm rot="2142401">
          <a:off x="4712127" y="2138147"/>
          <a:ext cx="1562591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1562591" y="2579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54359" y="2124878"/>
        <a:ext cx="78129" cy="78129"/>
      </dsp:txXfrm>
    </dsp:sp>
    <dsp:sp modelId="{A42E6035-2B00-4F74-98ED-1F4FDFC4E122}">
      <dsp:nvSpPr>
        <dsp:cNvPr id="0" name=""/>
        <dsp:cNvSpPr/>
      </dsp:nvSpPr>
      <dsp:spPr>
        <a:xfrm>
          <a:off x="6127848" y="1826905"/>
          <a:ext cx="4903941" cy="15860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0" i="0" kern="1200" dirty="0"/>
            <a:t>Постанови КМУ </a:t>
          </a:r>
          <a:r>
            <a:rPr lang="ru-RU" sz="1300" kern="1200" dirty="0"/>
            <a:t>№ 866 "</a:t>
          </a:r>
          <a:r>
            <a:rPr lang="ru-RU" sz="1300" kern="1200" dirty="0" err="1"/>
            <a:t>Питання</a:t>
          </a:r>
          <a:r>
            <a:rPr lang="ru-RU" sz="1300" kern="1200" dirty="0"/>
            <a:t> </a:t>
          </a:r>
          <a:r>
            <a:rPr lang="ru-RU" sz="1300" kern="1200" dirty="0" err="1"/>
            <a:t>діяльності</a:t>
          </a:r>
          <a:r>
            <a:rPr lang="ru-RU" sz="1300" kern="1200" dirty="0"/>
            <a:t> </a:t>
          </a:r>
          <a:r>
            <a:rPr lang="ru-RU" sz="1300" kern="1200" dirty="0" err="1"/>
            <a:t>органів</a:t>
          </a:r>
          <a:r>
            <a:rPr lang="ru-RU" sz="1300" kern="1200" dirty="0"/>
            <a:t> </a:t>
          </a:r>
          <a:r>
            <a:rPr lang="ru-RU" sz="1300" kern="1200" dirty="0" err="1"/>
            <a:t>опіки</a:t>
          </a:r>
          <a:r>
            <a:rPr lang="ru-RU" sz="1300" kern="1200" dirty="0"/>
            <a:t> та </a:t>
          </a:r>
          <a:r>
            <a:rPr lang="ru-RU" sz="1300" kern="1200" dirty="0" err="1"/>
            <a:t>піклування</a:t>
          </a:r>
          <a:r>
            <a:rPr lang="ru-RU" sz="1300" kern="1200" dirty="0"/>
            <a:t>, </a:t>
          </a:r>
          <a:r>
            <a:rPr lang="ru-RU" sz="1300" kern="1200" dirty="0" err="1"/>
            <a:t>пов'язаної</a:t>
          </a:r>
          <a:r>
            <a:rPr lang="ru-RU" sz="1300" kern="1200" dirty="0"/>
            <a:t> </a:t>
          </a:r>
          <a:r>
            <a:rPr lang="ru-RU" sz="1300" kern="1200" dirty="0" err="1"/>
            <a:t>із</a:t>
          </a:r>
          <a:r>
            <a:rPr lang="ru-RU" sz="1300" kern="1200" dirty="0"/>
            <a:t> </a:t>
          </a:r>
          <a:r>
            <a:rPr lang="ru-RU" sz="1300" kern="1200" dirty="0" err="1"/>
            <a:t>захистом</a:t>
          </a:r>
          <a:r>
            <a:rPr lang="ru-RU" sz="1300" kern="1200" dirty="0"/>
            <a:t> прав </a:t>
          </a:r>
          <a:r>
            <a:rPr lang="ru-RU" sz="1300" kern="1200" dirty="0" err="1"/>
            <a:t>дитини</a:t>
          </a:r>
          <a:r>
            <a:rPr lang="ru-RU" sz="1300" kern="1200" dirty="0"/>
            <a:t>"</a:t>
          </a:r>
        </a:p>
      </dsp:txBody>
      <dsp:txXfrm>
        <a:off x="6174302" y="1873359"/>
        <a:ext cx="4811033" cy="1493152"/>
      </dsp:txXfrm>
    </dsp:sp>
    <dsp:sp modelId="{558B2C3C-0210-481A-8BF8-7F97805EA5C0}">
      <dsp:nvSpPr>
        <dsp:cNvPr id="0" name=""/>
        <dsp:cNvSpPr/>
      </dsp:nvSpPr>
      <dsp:spPr>
        <a:xfrm rot="2290712">
          <a:off x="498259" y="3648656"/>
          <a:ext cx="2489682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2489682" y="2579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80858" y="3612210"/>
        <a:ext cx="124484" cy="124484"/>
      </dsp:txXfrm>
    </dsp:sp>
    <dsp:sp modelId="{E3E72BE4-B294-4328-A672-DC3CCDE85787}">
      <dsp:nvSpPr>
        <dsp:cNvPr id="0" name=""/>
        <dsp:cNvSpPr/>
      </dsp:nvSpPr>
      <dsp:spPr>
        <a:xfrm>
          <a:off x="2721655" y="3357097"/>
          <a:ext cx="2414999" cy="21736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ЗУ </a:t>
          </a:r>
          <a:r>
            <a:rPr lang="ru-RU" sz="1300" b="0" i="0" kern="1200" dirty="0"/>
            <a:t>“Про </a:t>
          </a:r>
          <a:r>
            <a:rPr lang="ru-RU" sz="1300" b="0" i="0" kern="1200" dirty="0" err="1"/>
            <a:t>державну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допомогу</a:t>
          </a:r>
          <a:r>
            <a:rPr lang="ru-RU" sz="1300" b="0" i="0" kern="1200" dirty="0"/>
            <a:t> </a:t>
          </a:r>
          <a:r>
            <a:rPr lang="ru-RU" sz="1300" b="0" i="0" kern="1200" dirty="0" err="1"/>
            <a:t>сім'ям</a:t>
          </a:r>
          <a:r>
            <a:rPr lang="ru-RU" sz="1300" b="0" i="0" kern="1200" dirty="0"/>
            <a:t> з </a:t>
          </a:r>
          <a:r>
            <a:rPr lang="ru-RU" sz="1300" b="0" i="0" kern="1200" dirty="0" err="1"/>
            <a:t>дітьми</a:t>
          </a:r>
          <a:r>
            <a:rPr lang="ru-RU" sz="1300" b="0" i="0" kern="1200" dirty="0"/>
            <a:t>” 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/>
            <a:t>“Про </a:t>
          </a:r>
          <a:r>
            <a:rPr lang="ru-RU" sz="1300" b="0" i="0" kern="1200" dirty="0" err="1"/>
            <a:t>державну</a:t>
          </a:r>
          <a:r>
            <a:rPr lang="ru-RU" sz="1300" b="0" i="0" kern="1200" dirty="0"/>
            <a:t> </a:t>
          </a:r>
          <a:r>
            <a:rPr lang="ru-RU" sz="1300" b="0" i="0" kern="1200" dirty="0" err="1"/>
            <a:t>соціальну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допомогу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малозабезпеченим</a:t>
          </a:r>
          <a:r>
            <a:rPr lang="ru-RU" sz="1300" b="0" i="0" kern="1200" dirty="0"/>
            <a:t> </a:t>
          </a:r>
          <a:r>
            <a:rPr lang="ru-RU" sz="1300" b="0" i="0" kern="1200" dirty="0" err="1"/>
            <a:t>сім'ям</a:t>
          </a:r>
          <a:r>
            <a:rPr lang="ru-RU" sz="1300" b="0" i="0" kern="1200" dirty="0"/>
            <a:t>”</a:t>
          </a:r>
          <a:endParaRPr lang="ru-RU" sz="1300" kern="1200" dirty="0"/>
        </a:p>
      </dsp:txBody>
      <dsp:txXfrm>
        <a:off x="2785318" y="3420760"/>
        <a:ext cx="2287673" cy="2046291"/>
      </dsp:txXfrm>
    </dsp:sp>
    <dsp:sp modelId="{E936C179-B259-479D-BEBD-C2F0FC3F41E1}">
      <dsp:nvSpPr>
        <dsp:cNvPr id="0" name=""/>
        <dsp:cNvSpPr/>
      </dsp:nvSpPr>
      <dsp:spPr>
        <a:xfrm>
          <a:off x="5136655" y="4418109"/>
          <a:ext cx="1268848" cy="51591"/>
        </a:xfrm>
        <a:custGeom>
          <a:avLst/>
          <a:gdLst/>
          <a:ahLst/>
          <a:cxnLst/>
          <a:rect l="0" t="0" r="0" b="0"/>
          <a:pathLst>
            <a:path>
              <a:moveTo>
                <a:pt x="0" y="25795"/>
              </a:moveTo>
              <a:lnTo>
                <a:pt x="1268848" y="2579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39358" y="4412184"/>
        <a:ext cx="63442" cy="63442"/>
      </dsp:txXfrm>
    </dsp:sp>
    <dsp:sp modelId="{72AD8FB2-AA45-4BD0-A624-FAFA38FF08AA}">
      <dsp:nvSpPr>
        <dsp:cNvPr id="0" name=""/>
        <dsp:cNvSpPr/>
      </dsp:nvSpPr>
      <dsp:spPr>
        <a:xfrm>
          <a:off x="6405504" y="3650875"/>
          <a:ext cx="4595389" cy="15860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Постанова КМУ </a:t>
          </a:r>
          <a:r>
            <a:rPr lang="ru-RU" sz="1300" b="0" i="0" kern="1200" dirty="0"/>
            <a:t>“Про </a:t>
          </a:r>
          <a:r>
            <a:rPr lang="ru-RU" sz="1300" b="0" i="0" kern="1200" dirty="0" err="1"/>
            <a:t>затвердження</a:t>
          </a:r>
          <a:r>
            <a:rPr lang="ru-RU" sz="1300" b="0" i="0" kern="1200" dirty="0"/>
            <a:t> Порядку </a:t>
          </a:r>
          <a:r>
            <a:rPr lang="ru-RU" sz="1300" b="0" i="0" kern="1200" dirty="0" err="1"/>
            <a:t>призначення</a:t>
          </a:r>
          <a:r>
            <a:rPr lang="ru-RU" sz="1300" b="0" i="0" kern="1200" dirty="0"/>
            <a:t> та </a:t>
          </a:r>
          <a:r>
            <a:rPr lang="ru-RU" sz="1300" b="0" i="0" kern="1200" dirty="0" err="1"/>
            <a:t>виплати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державної</a:t>
          </a:r>
          <a:r>
            <a:rPr lang="ru-RU" sz="1300" b="0" i="0" kern="1200" dirty="0"/>
            <a:t> </a:t>
          </a:r>
          <a:r>
            <a:rPr lang="ru-RU" sz="1300" b="0" i="0" kern="1200" dirty="0" err="1"/>
            <a:t>соціальної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допомоги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малозабезпеченим</a:t>
          </a:r>
          <a:r>
            <a:rPr lang="ru-RU" sz="1300" b="0" i="0" kern="1200" dirty="0"/>
            <a:t> </a:t>
          </a:r>
          <a:r>
            <a:rPr lang="ru-RU" sz="1300" b="0" i="0" kern="1200" dirty="0" err="1"/>
            <a:t>сім’ям</a:t>
          </a:r>
          <a:r>
            <a:rPr lang="ru-RU" sz="1300" b="0" i="0" kern="1200" dirty="0"/>
            <a:t>”</a:t>
          </a:r>
          <a:endParaRPr lang="ru-RU" sz="1300" kern="1200" dirty="0"/>
        </a:p>
      </dsp:txBody>
      <dsp:txXfrm>
        <a:off x="6451958" y="3697329"/>
        <a:ext cx="4502481" cy="1493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DDDFB-A8DE-41A1-B866-267C06A437E9}">
      <dsp:nvSpPr>
        <dsp:cNvPr id="0" name=""/>
        <dsp:cNvSpPr/>
      </dsp:nvSpPr>
      <dsp:spPr>
        <a:xfrm rot="5400000">
          <a:off x="-194406" y="195376"/>
          <a:ext cx="1296043" cy="907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1</a:t>
          </a:r>
          <a:endParaRPr lang="ru-RU" sz="2500" kern="1200" dirty="0"/>
        </a:p>
      </dsp:txBody>
      <dsp:txXfrm rot="-5400000">
        <a:off x="1" y="454584"/>
        <a:ext cx="907230" cy="388813"/>
      </dsp:txXfrm>
    </dsp:sp>
    <dsp:sp modelId="{0AE5CD8E-3003-484E-AE57-85AE91739BA9}">
      <dsp:nvSpPr>
        <dsp:cNvPr id="0" name=""/>
        <dsp:cNvSpPr/>
      </dsp:nvSpPr>
      <dsp:spPr>
        <a:xfrm rot="5400000">
          <a:off x="2366021" y="-1457820"/>
          <a:ext cx="842428" cy="3760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err="1"/>
            <a:t>Суб</a:t>
          </a:r>
          <a:r>
            <a:rPr lang="en-US" sz="1700" kern="1200" dirty="0"/>
            <a:t>’</a:t>
          </a:r>
          <a:r>
            <a:rPr lang="uk-UA" sz="1700" kern="1200" dirty="0" err="1"/>
            <a:t>єкти</a:t>
          </a:r>
          <a:r>
            <a:rPr lang="uk-UA" sz="1700" kern="1200" dirty="0"/>
            <a:t> надсилають протягом                       3 днів </a:t>
          </a:r>
          <a:endParaRPr lang="ru-RU" sz="1700" kern="1200" dirty="0"/>
        </a:p>
      </dsp:txBody>
      <dsp:txXfrm rot="-5400000">
        <a:off x="907231" y="42094"/>
        <a:ext cx="3718885" cy="760180"/>
      </dsp:txXfrm>
    </dsp:sp>
    <dsp:sp modelId="{A4E05B9C-DC60-4F17-A40D-B8623D06D300}">
      <dsp:nvSpPr>
        <dsp:cNvPr id="0" name=""/>
        <dsp:cNvSpPr/>
      </dsp:nvSpPr>
      <dsp:spPr>
        <a:xfrm rot="5400000">
          <a:off x="-194406" y="1292632"/>
          <a:ext cx="1296043" cy="907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2</a:t>
          </a:r>
          <a:endParaRPr lang="ru-RU" sz="2500" kern="1200" dirty="0"/>
        </a:p>
      </dsp:txBody>
      <dsp:txXfrm rot="-5400000">
        <a:off x="1" y="1551840"/>
        <a:ext cx="907230" cy="388813"/>
      </dsp:txXfrm>
    </dsp:sp>
    <dsp:sp modelId="{05A70169-7DE9-45EF-9D0E-D73D981FC498}">
      <dsp:nvSpPr>
        <dsp:cNvPr id="0" name=""/>
        <dsp:cNvSpPr/>
      </dsp:nvSpPr>
      <dsp:spPr>
        <a:xfrm rot="5400000">
          <a:off x="2366021" y="-360564"/>
          <a:ext cx="842428" cy="3760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/>
            <a:t> Фіксується у журналі обліку (форма) та є підставою для здійснення початкової оцінки</a:t>
          </a:r>
          <a:endParaRPr lang="ru-RU" sz="1700" kern="1200" dirty="0"/>
        </a:p>
      </dsp:txBody>
      <dsp:txXfrm rot="-5400000">
        <a:off x="907231" y="1139350"/>
        <a:ext cx="3718885" cy="760180"/>
      </dsp:txXfrm>
    </dsp:sp>
    <dsp:sp modelId="{5C217F1F-D321-45D4-AD7F-79DEF2C3F26C}">
      <dsp:nvSpPr>
        <dsp:cNvPr id="0" name=""/>
        <dsp:cNvSpPr/>
      </dsp:nvSpPr>
      <dsp:spPr>
        <a:xfrm rot="5400000">
          <a:off x="-194406" y="2389888"/>
          <a:ext cx="1296043" cy="9072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3</a:t>
          </a:r>
          <a:endParaRPr lang="ru-RU" sz="2500" kern="1200" dirty="0"/>
        </a:p>
      </dsp:txBody>
      <dsp:txXfrm rot="-5400000">
        <a:off x="1" y="2649096"/>
        <a:ext cx="907230" cy="388813"/>
      </dsp:txXfrm>
    </dsp:sp>
    <dsp:sp modelId="{FCE84E36-7487-4C3B-BBD9-41CEE43EDA56}">
      <dsp:nvSpPr>
        <dsp:cNvPr id="0" name=""/>
        <dsp:cNvSpPr/>
      </dsp:nvSpPr>
      <dsp:spPr>
        <a:xfrm rot="5400000">
          <a:off x="2366021" y="736691"/>
          <a:ext cx="842428" cy="37600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/>
            <a:t>Призначається відповідальний за розгляд працівник (накладається віза)</a:t>
          </a:r>
          <a:endParaRPr lang="ru-RU" sz="1700" kern="1200" dirty="0"/>
        </a:p>
      </dsp:txBody>
      <dsp:txXfrm rot="-5400000">
        <a:off x="907231" y="2236605"/>
        <a:ext cx="3718885" cy="76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BEB46-60DA-49FC-AEE2-DAC6FBFF8A32}" type="datetimeFigureOut">
              <a:rPr lang="uk-UA" smtClean="0"/>
              <a:t>15.03.2019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F28F5-87E0-42EE-9789-0841BA9D8B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97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28F5-87E0-42EE-9789-0841BA9D8B52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50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28F5-87E0-42EE-9789-0841BA9D8B52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54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7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2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EEA2B-76D5-456C-A646-65C215E8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132B48-5722-4310-99F2-8A4005E8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123D71-C011-4DC6-9EEC-4D7679C4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B6D09C-0466-4B48-846B-C5ABB940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0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7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9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8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9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8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6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2.rada.gov.ua/laws/show/2998-12" TargetMode="External"/><Relationship Id="rId2" Type="http://schemas.openxmlformats.org/officeDocument/2006/relationships/hyperlink" Target="http://zakon2.rada.gov.ua/laws/show/3671-1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415BA-9979-460A-9A5E-2CACC1820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945" y="4221774"/>
            <a:ext cx="9840430" cy="1214291"/>
          </a:xfrm>
        </p:spPr>
        <p:txBody>
          <a:bodyPr>
            <a:noAutofit/>
          </a:bodyPr>
          <a:lstStyle/>
          <a:p>
            <a:r>
              <a:rPr lang="uk-UA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egoe Script" panose="030B0504020000000003" pitchFamily="66" charset="0"/>
              </a:rPr>
              <a:t>НАДАННЯ СОЦІАЛЬНИХ</a:t>
            </a:r>
            <a:br>
              <a:rPr lang="uk-UA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egoe Script" panose="030B0504020000000003" pitchFamily="66" charset="0"/>
              </a:rPr>
            </a:br>
            <a:r>
              <a:rPr lang="uk-UA" sz="4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egoe Script" panose="030B0504020000000003" pitchFamily="66" charset="0"/>
              </a:rPr>
              <a:t>послуг НА РІВНІ ГРОМАДИ</a:t>
            </a:r>
            <a:endParaRPr lang="uk-UA" sz="40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Segoe Script" panose="030B0504020000000003" pitchFamily="66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2FE184A-C1A8-46CF-AA07-08282F20F77E}"/>
              </a:ext>
            </a:extLst>
          </p:cNvPr>
          <p:cNvCxnSpPr/>
          <p:nvPr/>
        </p:nvCxnSpPr>
        <p:spPr>
          <a:xfrm>
            <a:off x="2470638" y="415876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34E08D-4C71-4540-B95C-09EA4654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183" y="614081"/>
            <a:ext cx="1390650" cy="1390650"/>
          </a:xfrm>
          <a:prstGeom prst="rect">
            <a:avLst/>
          </a:prstGeom>
        </p:spPr>
      </p:pic>
      <p:pic>
        <p:nvPicPr>
          <p:cNvPr id="12" name="Объект 4">
            <a:extLst>
              <a:ext uri="{FF2B5EF4-FFF2-40B4-BE49-F238E27FC236}">
                <a16:creationId xmlns:a16="http://schemas.microsoft.com/office/drawing/2014/main" id="{09CDB3E9-1420-4903-B5AB-18445D7E8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18005" y="585193"/>
            <a:ext cx="1999674" cy="30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8A92E9-93C1-4CF9-9B22-9B9DCAB4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794836"/>
          </a:xfrm>
        </p:spPr>
        <p:txBody>
          <a:bodyPr/>
          <a:lstStyle/>
          <a:p>
            <a:r>
              <a:rPr lang="uk-UA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egoe Script" panose="030B0504020000000003" pitchFamily="66" charset="0"/>
              </a:rPr>
              <a:t>Законодавство </a:t>
            </a:r>
            <a:br>
              <a:rPr lang="uk-UA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egoe Script" panose="030B0504020000000003" pitchFamily="66" charset="0"/>
              </a:rPr>
            </a:br>
            <a:r>
              <a:rPr lang="uk-UA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egoe Script" panose="030B0504020000000003" pitchFamily="66" charset="0"/>
              </a:rPr>
              <a:t>з СОЦІАЛЬНОЇ РОБОТИ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F524951-B5F0-436E-8DC0-5E0E1CD147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СОЦІАЛЬНА РОБОТА З ДІТЬМИ, СІМ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>
                <a:solidFill>
                  <a:schemeClr val="tx1"/>
                </a:solidFill>
              </a:rPr>
              <a:t>ЯМИ ТА МОЛОДДЮ</a:t>
            </a:r>
          </a:p>
        </p:txBody>
      </p:sp>
    </p:spTree>
    <p:extLst>
      <p:ext uri="{BB962C8B-B14F-4D97-AF65-F5344CB8AC3E}">
        <p14:creationId xmlns:p14="http://schemas.microsoft.com/office/powerpoint/2010/main" val="337493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7B3FEF-95E6-4159-B444-277456847C35}"/>
              </a:ext>
            </a:extLst>
          </p:cNvPr>
          <p:cNvSpPr/>
          <p:nvPr/>
        </p:nvSpPr>
        <p:spPr>
          <a:xfrm>
            <a:off x="513184" y="1652631"/>
            <a:ext cx="8949598" cy="43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9341B-C190-4D69-8DF7-58F8F773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74" y="506595"/>
            <a:ext cx="11235613" cy="827314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НОМАТИВНА БАЗА соціальної роботи з сім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’</a:t>
            </a: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5265A-A1C2-4333-968A-AA0F9C2F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2057400"/>
            <a:ext cx="8949598" cy="4038600"/>
          </a:xfrm>
        </p:spPr>
        <p:txBody>
          <a:bodyPr/>
          <a:lstStyle/>
          <a:p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ЗУ "Про </a:t>
            </a:r>
            <a:r>
              <a:rPr lang="ru-RU" sz="2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соціальні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послуги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  <a:r>
              <a:rPr lang="ru-RU" sz="2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від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19.06.2003 № 966-IV</a:t>
            </a:r>
          </a:p>
          <a:p>
            <a:pPr marL="45720" indent="0">
              <a:buNone/>
            </a:pPr>
            <a:endParaRPr lang="ru-RU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ЗУ "Про </a:t>
            </a:r>
            <a:r>
              <a:rPr lang="ru-RU" sz="2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соціальну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роботу з </a:t>
            </a:r>
            <a:r>
              <a:rPr lang="ru-RU" sz="2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сім'ями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2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дітьми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та </a:t>
            </a:r>
            <a:r>
              <a:rPr lang="ru-RU" sz="2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молоддю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  </a:t>
            </a:r>
            <a:r>
              <a:rPr lang="ru-RU" sz="2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від</a:t>
            </a:r>
            <a:r>
              <a:rPr lang="ru-RU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21.06.2001 № 2558-III</a:t>
            </a:r>
          </a:p>
          <a:p>
            <a:pPr marL="45720" indent="0">
              <a:buNone/>
            </a:pPr>
            <a:endParaRPr lang="ru-RU" sz="2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5C1119-B884-490A-AAE2-5606B7C8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51" y="2290075"/>
            <a:ext cx="3167539" cy="47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649B32-F2D2-47AB-82BE-0DF058F67AC8}"/>
              </a:ext>
            </a:extLst>
          </p:cNvPr>
          <p:cNvSpPr txBox="1">
            <a:spLocks/>
          </p:cNvSpPr>
          <p:nvPr/>
        </p:nvSpPr>
        <p:spPr>
          <a:xfrm>
            <a:off x="396103" y="275302"/>
            <a:ext cx="11235613" cy="64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Законодавство  про соціальний захист сімей та дітей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971E71E-BA9A-4A7E-A248-19C375E53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143823"/>
              </p:ext>
            </p:extLst>
          </p:nvPr>
        </p:nvGraphicFramePr>
        <p:xfrm>
          <a:off x="314632" y="920252"/>
          <a:ext cx="11720052" cy="553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58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BED7B-FC4E-4A5B-BA0C-AB28D2F9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09600"/>
          </a:xfrm>
        </p:spPr>
        <p:txBody>
          <a:bodyPr/>
          <a:lstStyle/>
          <a:p>
            <a: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ЗУ «Про соціальні послуги»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B7833-C4C9-45A4-A209-9F55D94C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200"/>
            <a:ext cx="9996055" cy="4876800"/>
          </a:xfrm>
        </p:spPr>
        <p:txBody>
          <a:bodyPr/>
          <a:lstStyle/>
          <a:p>
            <a:endParaRPr lang="uk-UA" sz="2500" b="1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uk-UA" sz="2500" b="1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соціальні послуги - </a:t>
            </a:r>
            <a:r>
              <a:rPr 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 заходів з надання допомоги особам, окремим соціальним групам, які перебувають у складних життєвих обставинах і не можуть самостійно їх подолати, з метою розв’язання їхніх життєвих проблем;</a:t>
            </a:r>
          </a:p>
          <a:p>
            <a:pPr marL="45720" indent="0">
              <a:buNone/>
            </a:pPr>
            <a:endParaRPr lang="uk-UA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uk-UA" sz="2500" b="1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складні життєві обставини </a:t>
            </a:r>
            <a:r>
              <a:rPr 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обставини, спричинені інвалідністю, віком, станом здоров’я, соціальним становищем, життєвими звичками і способом життя, внаслідок яких особа частково або повністю не має (не набула або втратила) здатності чи можливості самостійно піклуватися про особисте (сімейне) життя та брати участь у суспільному житті;</a:t>
            </a:r>
          </a:p>
          <a:p>
            <a:endParaRPr lang="uk-UA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uk-UA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BED7B-FC4E-4A5B-BA0C-AB28D2F9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09600"/>
          </a:xfrm>
        </p:spPr>
        <p:txBody>
          <a:bodyPr/>
          <a:lstStyle/>
          <a:p>
            <a: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ЗУ «Про соціальні послуги»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B7833-C4C9-45A4-A209-9F55D94C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200"/>
            <a:ext cx="9996055" cy="5384800"/>
          </a:xfrm>
        </p:spPr>
        <p:txBody>
          <a:bodyPr>
            <a:normAutofit fontScale="77500" lnSpcReduction="20000"/>
          </a:bodyPr>
          <a:lstStyle/>
          <a:p>
            <a:endParaRPr lang="uk-UA" sz="2500" b="1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адресності та індивідуального підходу;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доступності та відкритості;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добровільності вибору отримання чи відмови від надання соціальних послуг;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гуманності;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комплексності;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максимальної ефективності використання бюджетних та позабюджетних коштів суб’єктами, що надають соціальні послуги;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законності;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соціальної справедливості;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забезпечення конфіденційності суб’єктами, що надають соціальні послуги;</a:t>
            </a:r>
          </a:p>
          <a:p>
            <a:r>
              <a:rPr lang="uk-UA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дотримання суб’єктами, що надають соціальні послуги, державних стандартів соціальних послуг, етичних норм і правил</a:t>
            </a:r>
          </a:p>
          <a:p>
            <a:endParaRPr lang="uk-UA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uk-UA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3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BED7B-FC4E-4A5B-BA0C-AB28D2F9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0960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 послуги державними та комунальними суб’єктами, а також іншими суб’єктами, що надають соціальні послуги із залученням бюджетних коштів, в обсягах, визначених державними стандартами соціальних послуг, </a:t>
            </a:r>
            <a:r>
              <a:rPr lang="uk-UA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безоплатно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надаються: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8B7833-C4C9-45A4-A209-9F55D94C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948872"/>
            <a:ext cx="11573164" cy="465512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громадянам, які не здатні до самообслуговування у зв’язку з похилим віком, хворобою, інвалідністю і не мають рідних, які повинні забезпечити їм догляд і допомогу;</a:t>
            </a:r>
          </a:p>
          <a:p>
            <a:pPr>
              <a:lnSpc>
                <a:spcPct val="70000"/>
              </a:lnSpc>
            </a:pP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громадянам, які перебувають у складних життєвих обставинах у зв’язку з безробіттям і </a:t>
            </a:r>
            <a:r>
              <a:rPr lang="uk-UA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зареєстровані в державній службі зайнятості</a:t>
            </a: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як такі, що шукають роботу, бездомністю, стихійним лихом, катастрофами, особам, яких визнано біженцями або особами, які потребують </a:t>
            </a: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додаткового захисту</a:t>
            </a: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якщо </a:t>
            </a:r>
            <a:r>
              <a:rPr lang="uk-UA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середньомісячний дохід цих осіб нижчий</a:t>
            </a: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uk-UA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ніж встановлений прожитковий мінімум;</a:t>
            </a:r>
          </a:p>
          <a:p>
            <a:pPr>
              <a:lnSpc>
                <a:spcPct val="70000"/>
              </a:lnSpc>
            </a:pP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дітям та </a:t>
            </a: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молоді</a:t>
            </a:r>
            <a:r>
              <a:rPr lang="uk-U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які знаходяться у складній життєвій ситуації у зв’язку з інвалідністю, хворобою, сирітством, безпритульністю, малозабезпеченістю, конфліктами і жорстоким ставленням у сім’ї.</a:t>
            </a:r>
          </a:p>
        </p:txBody>
      </p:sp>
    </p:spTree>
    <p:extLst>
      <p:ext uri="{BB962C8B-B14F-4D97-AF65-F5344CB8AC3E}">
        <p14:creationId xmlns:p14="http://schemas.microsoft.com/office/powerpoint/2010/main" val="207377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5F26FC-13CD-490A-AD6B-4820F0647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500" b="1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фахівець із соціальної роботи з сім'ями,  дітьми та молоддю </a:t>
            </a:r>
            <a:r>
              <a:rPr 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особа,  яка має спеціальну освіту відповідно до вимог….,                            і здійснює соціальну роботу з сім'ями, дітьми та молоддю.</a:t>
            </a:r>
          </a:p>
          <a:p>
            <a:r>
              <a:rPr lang="uk-UA" altLang="uk-UA" sz="2500" b="1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соціальна робота з сім'ями, дітьми та молоддю - </a:t>
            </a:r>
            <a: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діяльність </a:t>
            </a:r>
            <a:b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уповноважених органів, підприємств, організацій та установ, що </a:t>
            </a:r>
            <a:b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здійснюють соціальну роботу з сім'ями, дітьми та молоддю, а також фахівців з соціальної роботи та волонтерів, </a:t>
            </a:r>
            <a:r>
              <a:rPr lang="uk-UA" altLang="uk-UA" sz="2500" b="1" dirty="0">
                <a:solidFill>
                  <a:schemeClr val="tx1"/>
                </a:solidFill>
              </a:rPr>
              <a:t>яка спрямована </a:t>
            </a:r>
            <a: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соціальну підтримку сімей, дітей та молоді, забезпечення їхніх </a:t>
            </a:r>
            <a:b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 і свобод, поліпшення якості життєдіяльності, задоволення </a:t>
            </a:r>
            <a:b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altLang="uk-UA" sz="2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інтересів та потреб; </a:t>
            </a:r>
          </a:p>
          <a:p>
            <a:endParaRPr lang="uk-UA" sz="2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FB3E51-4269-4349-9CD6-A6D6CCC6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08000"/>
            <a:ext cx="6486236" cy="1356360"/>
          </a:xfrm>
        </p:spPr>
        <p:txBody>
          <a:bodyPr/>
          <a:lstStyle/>
          <a:p>
            <a: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ЗУ «Про </a:t>
            </a:r>
            <a:r>
              <a:rPr lang="uk-UA" alt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соціальну роботу з сім'ями, дітьми та молоддю</a:t>
            </a:r>
            <a: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»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B67BD51-9A0C-4C55-BC72-0B217085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436538A-02C7-4CDD-8913-419E661B5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6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5F26FC-13CD-490A-AD6B-4820F0647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56145"/>
            <a:ext cx="11249891" cy="4839855"/>
          </a:xfrm>
        </p:spPr>
        <p:txBody>
          <a:bodyPr>
            <a:normAutofit fontScale="850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>соціальне обслуговування сімей, дітей та молоді - система соціальних заходів, спрямованих на сприяння, підтримку і надання послуг сім'ям, дітям та молоді з метою подолання або пом'якшення </a:t>
            </a:r>
            <a:br>
              <a:rPr lang="uk-UA" altLang="uk-UA" sz="2400" dirty="0">
                <a:solidFill>
                  <a:srgbClr val="292B2C"/>
                </a:solidFill>
                <a:latin typeface="Menlo"/>
              </a:rPr>
            </a:b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>життєвих труднощів, підтримку соціального статусу та повноцінної життєдіяльності; </a:t>
            </a:r>
            <a:endParaRPr lang="uk-UA" altLang="uk-UA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uk-UA" altLang="uk-UA" sz="2400" b="1" u="sng" dirty="0">
              <a:solidFill>
                <a:srgbClr val="292B2C"/>
              </a:solidFill>
              <a:latin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2400" b="1" u="sng" dirty="0">
                <a:solidFill>
                  <a:srgbClr val="292B2C"/>
                </a:solidFill>
                <a:latin typeface="Menlo"/>
              </a:rPr>
              <a:t>соціальна профілактика </a:t>
            </a: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>- вид соціальної роботи, спрямованої на запобігання складним життєвим обставинам сімей, дітей та молоді, аморальній, протиправній поведінці в сім'ях, серед дітей та молоді, виявлення будь-якого негативного впливу на життя і здоров'я дітей та молоді і запобігання такому впливу та поширенню </a:t>
            </a:r>
            <a:br>
              <a:rPr lang="uk-UA" altLang="uk-UA" sz="2400" dirty="0">
                <a:solidFill>
                  <a:srgbClr val="292B2C"/>
                </a:solidFill>
                <a:latin typeface="Menlo"/>
              </a:rPr>
            </a:b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>соціально небезпечних </a:t>
            </a:r>
            <a:r>
              <a:rPr lang="uk-UA" altLang="uk-UA" sz="2400" dirty="0" err="1">
                <a:solidFill>
                  <a:srgbClr val="292B2C"/>
                </a:solidFill>
                <a:latin typeface="Menlo"/>
              </a:rPr>
              <a:t>хвороб</a:t>
            </a: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> серед дітей та молоді;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/>
            </a:r>
            <a:br>
              <a:rPr lang="uk-UA" altLang="uk-UA" sz="2400" dirty="0">
                <a:solidFill>
                  <a:srgbClr val="292B2C"/>
                </a:solidFill>
                <a:latin typeface="Menlo"/>
              </a:rPr>
            </a:br>
            <a:r>
              <a:rPr lang="uk-UA" altLang="uk-UA" sz="2400" b="1" u="sng" dirty="0">
                <a:solidFill>
                  <a:srgbClr val="292B2C"/>
                </a:solidFill>
                <a:latin typeface="Menlo"/>
              </a:rPr>
              <a:t>соціальна реабілітація </a:t>
            </a: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>- вид соціальної роботи, спрямованої на відновлення основних соціальних функцій, психологічного, фізичного, морального здоров'я, соціального статусу сімей, дітей та молоді;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/>
            </a:r>
            <a:br>
              <a:rPr lang="uk-UA" altLang="uk-UA" sz="2400" dirty="0">
                <a:solidFill>
                  <a:srgbClr val="292B2C"/>
                </a:solidFill>
                <a:latin typeface="Menlo"/>
              </a:rPr>
            </a:br>
            <a:r>
              <a:rPr lang="uk-UA" altLang="uk-UA" sz="2400" b="1" u="sng" dirty="0">
                <a:solidFill>
                  <a:srgbClr val="292B2C"/>
                </a:solidFill>
                <a:latin typeface="Menlo"/>
              </a:rPr>
              <a:t>соціальний супровід </a:t>
            </a:r>
            <a:r>
              <a:rPr lang="uk-UA" altLang="uk-UA" sz="2400" dirty="0">
                <a:solidFill>
                  <a:srgbClr val="292B2C"/>
                </a:solidFill>
                <a:latin typeface="Menlo"/>
              </a:rPr>
              <a:t>- вид соціальної роботи, спрямованої на здійснення соціальних опіки, допомоги та патронажу соціально незахищених категорій дітей та молоді з метою подолання життєвих труднощів, збереження, підвищення їх соціального статусу; </a:t>
            </a:r>
            <a:endParaRPr lang="uk-UA" altLang="uk-UA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FB3E51-4269-4349-9CD6-A6D6CCC6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08000"/>
            <a:ext cx="6486236" cy="471055"/>
          </a:xfrm>
        </p:spPr>
        <p:txBody>
          <a:bodyPr/>
          <a:lstStyle/>
          <a:p>
            <a: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ВИДИ СОЦІАЛЬНОЇ РОБОТИ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56E9BFC-ED94-4757-83CD-056E37663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5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E97B2-3370-4AF2-95FF-2FF6AB55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9" y="249382"/>
            <a:ext cx="10716491" cy="1356360"/>
          </a:xfrm>
        </p:spPr>
        <p:txBody>
          <a:bodyPr>
            <a:normAutofit fontScale="90000"/>
          </a:bodyPr>
          <a:lstStyle/>
          <a:p>
            <a:r>
              <a:rPr lang="uk-UA" sz="2600" dirty="0">
                <a:solidFill>
                  <a:schemeClr val="tx1"/>
                </a:solidFill>
                <a:latin typeface="Segoe Script" panose="030B0504020000000003" pitchFamily="66" charset="0"/>
              </a:rPr>
              <a:t>Наказ </a:t>
            </a:r>
            <a:r>
              <a:rPr lang="uk-UA" sz="2600" dirty="0" err="1">
                <a:solidFill>
                  <a:schemeClr val="tx1"/>
                </a:solidFill>
                <a:latin typeface="Segoe Script" panose="030B0504020000000003" pitchFamily="66" charset="0"/>
              </a:rPr>
              <a:t>Мінсоцполітики</a:t>
            </a:r>
            <a:r>
              <a:rPr lang="uk-UA" sz="2600" dirty="0">
                <a:solidFill>
                  <a:schemeClr val="tx1"/>
                </a:solidFill>
                <a:latin typeface="Segoe Script" panose="030B0504020000000003" pitchFamily="66" charset="0"/>
              </a:rPr>
              <a:t> 03.09.2012  № 537</a:t>
            </a:r>
            <a: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/>
            </a:r>
            <a:b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</a:br>
            <a:r>
              <a:rPr lang="uk-U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«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Про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затвердження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Переліку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соціальних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послуг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, </a:t>
            </a:r>
            <a:b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</a:b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що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надаються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особам,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які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перебувають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у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складних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життєвих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обставинах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і не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можуть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самостійно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їх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</a:t>
            </a:r>
            <a:r>
              <a:rPr lang="ru-RU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подолати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»</a:t>
            </a:r>
            <a:endParaRPr lang="uk-UA" sz="2600" dirty="0">
              <a:solidFill>
                <a:schemeClr val="tx1">
                  <a:lumMod val="65000"/>
                  <a:lumOff val="3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10D77-F8FF-4C4C-B827-7DB13BDD8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7" y="1803401"/>
            <a:ext cx="11425380" cy="4934527"/>
          </a:xfrm>
        </p:spPr>
        <p:txBody>
          <a:bodyPr numCol="2">
            <a:normAutofit fontScale="92500"/>
          </a:bodyPr>
          <a:lstStyle/>
          <a:p>
            <a:r>
              <a:rPr lang="uk-UA" sz="2500" dirty="0">
                <a:solidFill>
                  <a:schemeClr val="tx1"/>
                </a:solidFill>
              </a:rPr>
              <a:t>1. Догляд. </a:t>
            </a:r>
          </a:p>
          <a:p>
            <a:r>
              <a:rPr lang="uk-UA" sz="2500" dirty="0">
                <a:solidFill>
                  <a:schemeClr val="tx1"/>
                </a:solidFill>
              </a:rPr>
              <a:t>2. Підтримане проживання</a:t>
            </a:r>
          </a:p>
          <a:p>
            <a:r>
              <a:rPr lang="uk-UA" sz="2500" dirty="0">
                <a:solidFill>
                  <a:schemeClr val="tx1"/>
                </a:solidFill>
              </a:rPr>
              <a:t>3. Паліативний/</a:t>
            </a:r>
            <a:r>
              <a:rPr lang="uk-UA" sz="2500" dirty="0" err="1">
                <a:solidFill>
                  <a:schemeClr val="tx1"/>
                </a:solidFill>
              </a:rPr>
              <a:t>хоспісний</a:t>
            </a:r>
            <a:r>
              <a:rPr lang="uk-UA" sz="2500" dirty="0">
                <a:solidFill>
                  <a:schemeClr val="tx1"/>
                </a:solidFill>
              </a:rPr>
              <a:t> догляд</a:t>
            </a:r>
          </a:p>
          <a:p>
            <a:r>
              <a:rPr lang="uk-UA" sz="2500" b="1" dirty="0">
                <a:solidFill>
                  <a:schemeClr val="tx1"/>
                </a:solidFill>
              </a:rPr>
              <a:t>4. Соціальний супровід сімей, у яких виховуються діти-сироти і діти, позбавлені батьківського піклування</a:t>
            </a:r>
          </a:p>
          <a:p>
            <a:r>
              <a:rPr lang="uk-UA" sz="2500" dirty="0">
                <a:solidFill>
                  <a:schemeClr val="tx1"/>
                </a:solidFill>
              </a:rPr>
              <a:t>5. </a:t>
            </a:r>
            <a:r>
              <a:rPr lang="uk-UA" sz="2500" b="1" dirty="0">
                <a:solidFill>
                  <a:schemeClr val="tx1"/>
                </a:solidFill>
              </a:rPr>
              <a:t>Послуга соціальної адаптації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6. </a:t>
            </a:r>
            <a:r>
              <a:rPr lang="ru-RU" sz="2500" b="1" dirty="0" err="1">
                <a:solidFill>
                  <a:schemeClr val="tx1"/>
                </a:solidFill>
              </a:rPr>
              <a:t>Послуга</a:t>
            </a:r>
            <a:r>
              <a:rPr lang="ru-RU" sz="2500" b="1" dirty="0">
                <a:solidFill>
                  <a:schemeClr val="tx1"/>
                </a:solidFill>
              </a:rPr>
              <a:t> </a:t>
            </a:r>
            <a:r>
              <a:rPr lang="ru-RU" sz="2500" b="1" dirty="0" err="1">
                <a:solidFill>
                  <a:schemeClr val="tx1"/>
                </a:solidFill>
              </a:rPr>
              <a:t>соціальної</a:t>
            </a:r>
            <a:r>
              <a:rPr lang="ru-RU" sz="2500" b="1" dirty="0">
                <a:solidFill>
                  <a:schemeClr val="tx1"/>
                </a:solidFill>
              </a:rPr>
              <a:t> </a:t>
            </a:r>
            <a:r>
              <a:rPr lang="ru-RU" sz="2500" b="1" dirty="0" err="1">
                <a:solidFill>
                  <a:schemeClr val="tx1"/>
                </a:solidFill>
              </a:rPr>
              <a:t>інтеграції</a:t>
            </a:r>
            <a:r>
              <a:rPr lang="ru-RU" sz="2500" b="1" dirty="0">
                <a:solidFill>
                  <a:schemeClr val="tx1"/>
                </a:solidFill>
              </a:rPr>
              <a:t> та </a:t>
            </a:r>
            <a:r>
              <a:rPr lang="ru-RU" sz="2500" b="1" dirty="0" err="1">
                <a:solidFill>
                  <a:schemeClr val="tx1"/>
                </a:solidFill>
              </a:rPr>
              <a:t>реінтеграції</a:t>
            </a:r>
            <a:endParaRPr lang="ru-RU" sz="2500" b="1" dirty="0">
              <a:solidFill>
                <a:schemeClr val="tx1"/>
              </a:solidFill>
            </a:endParaRPr>
          </a:p>
          <a:p>
            <a:r>
              <a:rPr lang="uk-UA" sz="2500" dirty="0">
                <a:solidFill>
                  <a:schemeClr val="tx1"/>
                </a:solidFill>
              </a:rPr>
              <a:t>7.Послуга соціальної реабілітації</a:t>
            </a:r>
          </a:p>
          <a:p>
            <a:r>
              <a:rPr lang="uk-UA" sz="2500" dirty="0">
                <a:solidFill>
                  <a:schemeClr val="tx1"/>
                </a:solidFill>
              </a:rPr>
              <a:t>8. Надання притулку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9. </a:t>
            </a:r>
            <a:r>
              <a:rPr lang="ru-RU" sz="2500" b="1" dirty="0" err="1">
                <a:solidFill>
                  <a:schemeClr val="tx1"/>
                </a:solidFill>
              </a:rPr>
              <a:t>Кризове</a:t>
            </a:r>
            <a:r>
              <a:rPr lang="ru-RU" sz="2500" b="1" dirty="0">
                <a:solidFill>
                  <a:schemeClr val="tx1"/>
                </a:solidFill>
              </a:rPr>
              <a:t> та </a:t>
            </a:r>
            <a:r>
              <a:rPr lang="ru-RU" sz="2500" b="1" dirty="0" err="1">
                <a:solidFill>
                  <a:schemeClr val="tx1"/>
                </a:solidFill>
              </a:rPr>
              <a:t>екстрене</a:t>
            </a:r>
            <a:r>
              <a:rPr lang="ru-RU" sz="2500" b="1" dirty="0">
                <a:solidFill>
                  <a:schemeClr val="tx1"/>
                </a:solidFill>
              </a:rPr>
              <a:t> </a:t>
            </a:r>
            <a:r>
              <a:rPr lang="ru-RU" sz="2500" b="1" dirty="0" err="1">
                <a:solidFill>
                  <a:schemeClr val="tx1"/>
                </a:solidFill>
              </a:rPr>
              <a:t>втручання</a:t>
            </a:r>
            <a:endParaRPr lang="ru-RU" sz="2500" b="1" dirty="0">
              <a:solidFill>
                <a:schemeClr val="tx1"/>
              </a:solidFill>
            </a:endParaRPr>
          </a:p>
          <a:p>
            <a:r>
              <a:rPr lang="uk-UA" sz="2500" b="1" dirty="0">
                <a:solidFill>
                  <a:schemeClr val="tx1"/>
                </a:solidFill>
              </a:rPr>
              <a:t>10. Консультування</a:t>
            </a:r>
          </a:p>
          <a:p>
            <a:r>
              <a:rPr lang="uk-UA" sz="2500" b="1" dirty="0">
                <a:solidFill>
                  <a:schemeClr val="tx1"/>
                </a:solidFill>
              </a:rPr>
              <a:t>11. Соціальний супровід</a:t>
            </a:r>
          </a:p>
          <a:p>
            <a:r>
              <a:rPr lang="uk-UA" sz="2500" b="1" dirty="0">
                <a:solidFill>
                  <a:schemeClr val="tx1"/>
                </a:solidFill>
              </a:rPr>
              <a:t>12. Представництво інтересів</a:t>
            </a:r>
          </a:p>
          <a:p>
            <a:r>
              <a:rPr lang="uk-UA" sz="2500" b="1" dirty="0">
                <a:solidFill>
                  <a:schemeClr val="tx1"/>
                </a:solidFill>
              </a:rPr>
              <a:t>13. Посередництво (медіація)</a:t>
            </a:r>
          </a:p>
          <a:p>
            <a:r>
              <a:rPr lang="uk-UA" sz="2500" b="1" dirty="0">
                <a:solidFill>
                  <a:schemeClr val="tx1"/>
                </a:solidFill>
              </a:rPr>
              <a:t>14. Соціальна профілактика</a:t>
            </a:r>
          </a:p>
          <a:p>
            <a:r>
              <a:rPr lang="ru-RU" sz="2500" dirty="0">
                <a:solidFill>
                  <a:schemeClr val="tx1"/>
                </a:solidFill>
              </a:rPr>
              <a:t>15. </a:t>
            </a:r>
            <a:r>
              <a:rPr lang="ru-RU" sz="2500" dirty="0" err="1">
                <a:solidFill>
                  <a:schemeClr val="tx1"/>
                </a:solidFill>
              </a:rPr>
              <a:t>Послуга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фізичного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супроводу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осіб</a:t>
            </a:r>
            <a:r>
              <a:rPr lang="ru-RU" sz="2500" dirty="0">
                <a:solidFill>
                  <a:schemeClr val="tx1"/>
                </a:solidFill>
              </a:rPr>
              <a:t> з </a:t>
            </a:r>
            <a:r>
              <a:rPr lang="ru-RU" sz="2500" dirty="0" err="1">
                <a:solidFill>
                  <a:schemeClr val="tx1"/>
                </a:solidFill>
              </a:rPr>
              <a:t>інвалідністю</a:t>
            </a:r>
            <a:r>
              <a:rPr lang="ru-RU" sz="2500" dirty="0">
                <a:solidFill>
                  <a:schemeClr val="tx1"/>
                </a:solidFill>
              </a:rPr>
              <a:t> з </a:t>
            </a:r>
            <a:r>
              <a:rPr lang="ru-RU" sz="2500" dirty="0" err="1">
                <a:solidFill>
                  <a:schemeClr val="tx1"/>
                </a:solidFill>
              </a:rPr>
              <a:t>порушенням</a:t>
            </a:r>
            <a:r>
              <a:rPr lang="ru-RU" sz="2500" dirty="0">
                <a:solidFill>
                  <a:schemeClr val="tx1"/>
                </a:solidFill>
              </a:rPr>
              <a:t> </a:t>
            </a:r>
            <a:r>
              <a:rPr lang="ru-RU" sz="2500" dirty="0" err="1">
                <a:solidFill>
                  <a:schemeClr val="tx1"/>
                </a:solidFill>
              </a:rPr>
              <a:t>зору</a:t>
            </a:r>
            <a:r>
              <a:rPr lang="ru-RU" sz="2500" dirty="0">
                <a:solidFill>
                  <a:schemeClr val="tx1"/>
                </a:solidFill>
              </a:rPr>
              <a:t> </a:t>
            </a:r>
          </a:p>
          <a:p>
            <a:r>
              <a:rPr lang="ru-RU" sz="2500" dirty="0">
                <a:solidFill>
                  <a:schemeClr val="tx1"/>
                </a:solidFill>
              </a:rPr>
              <a:t>16. </a:t>
            </a:r>
            <a:r>
              <a:rPr lang="ru-RU" sz="2500" dirty="0" err="1">
                <a:solidFill>
                  <a:schemeClr val="tx1"/>
                </a:solidFill>
              </a:rPr>
              <a:t>Послуга</a:t>
            </a:r>
            <a:r>
              <a:rPr lang="ru-RU" sz="2500" dirty="0">
                <a:solidFill>
                  <a:schemeClr val="tx1"/>
                </a:solidFill>
              </a:rPr>
              <a:t> перекладу жестовою </a:t>
            </a:r>
            <a:r>
              <a:rPr lang="ru-RU" sz="2500" dirty="0" err="1">
                <a:solidFill>
                  <a:schemeClr val="tx1"/>
                </a:solidFill>
              </a:rPr>
              <a:t>мовою</a:t>
            </a:r>
            <a:r>
              <a:rPr lang="ru-RU" sz="2500" dirty="0">
                <a:solidFill>
                  <a:schemeClr val="tx1"/>
                </a:solidFill>
              </a:rPr>
              <a:t> </a:t>
            </a:r>
          </a:p>
          <a:p>
            <a:r>
              <a:rPr lang="uk-UA" sz="2500" dirty="0">
                <a:solidFill>
                  <a:schemeClr val="tx1"/>
                </a:solidFill>
              </a:rPr>
              <a:t>17. Натуральна допомога</a:t>
            </a:r>
            <a:endParaRPr lang="ru-RU" sz="2500" dirty="0">
              <a:solidFill>
                <a:schemeClr val="tx1"/>
              </a:solidFill>
            </a:endParaRPr>
          </a:p>
          <a:p>
            <a:endParaRPr lang="uk-UA" sz="2300" dirty="0">
              <a:solidFill>
                <a:schemeClr val="tx1">
                  <a:lumMod val="65000"/>
                  <a:lumOff val="35000"/>
                </a:schemeClr>
              </a:solidFill>
              <a:latin typeface="Segoe Script" panose="030B0504020000000003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317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D11D4-F86A-4BFA-80CE-6B244094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07" y="44975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Постанова КМУ  № 895 “Про </a:t>
            </a:r>
            <a:r>
              <a:rPr lang="ru-RU" sz="2700" dirty="0" err="1">
                <a:solidFill>
                  <a:schemeClr val="tx1"/>
                </a:solidFill>
              </a:rPr>
              <a:t>затвердження</a:t>
            </a:r>
            <a:r>
              <a:rPr lang="ru-RU" sz="2700" dirty="0">
                <a:solidFill>
                  <a:schemeClr val="tx1"/>
                </a:solidFill>
              </a:rPr>
              <a:t> Порядку </a:t>
            </a:r>
            <a:r>
              <a:rPr lang="ru-RU" sz="2700" dirty="0" err="1">
                <a:solidFill>
                  <a:schemeClr val="tx1"/>
                </a:solidFill>
              </a:rPr>
              <a:t>взаємодії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суб’єктів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соціального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супроводу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сімей</a:t>
            </a:r>
            <a:r>
              <a:rPr lang="ru-RU" sz="2700" dirty="0">
                <a:solidFill>
                  <a:schemeClr val="tx1"/>
                </a:solidFill>
              </a:rPr>
              <a:t> (</a:t>
            </a:r>
            <a:r>
              <a:rPr lang="ru-RU" sz="2700" dirty="0" err="1">
                <a:solidFill>
                  <a:schemeClr val="tx1"/>
                </a:solidFill>
              </a:rPr>
              <a:t>осіб</a:t>
            </a:r>
            <a:r>
              <a:rPr lang="ru-RU" sz="2700" dirty="0">
                <a:solidFill>
                  <a:schemeClr val="tx1"/>
                </a:solidFill>
              </a:rPr>
              <a:t>), </a:t>
            </a:r>
            <a:r>
              <a:rPr lang="ru-RU" sz="2700" dirty="0" err="1">
                <a:solidFill>
                  <a:schemeClr val="tx1"/>
                </a:solidFill>
              </a:rPr>
              <a:t>які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перебувають</a:t>
            </a:r>
            <a:r>
              <a:rPr lang="ru-RU" sz="2700" dirty="0">
                <a:solidFill>
                  <a:schemeClr val="tx1"/>
                </a:solidFill>
              </a:rPr>
              <a:t> у </a:t>
            </a:r>
            <a:r>
              <a:rPr lang="ru-RU" sz="2700" dirty="0" err="1">
                <a:solidFill>
                  <a:schemeClr val="tx1"/>
                </a:solidFill>
              </a:rPr>
              <a:t>складних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життєвих</a:t>
            </a:r>
            <a:r>
              <a:rPr lang="ru-RU" sz="2700" dirty="0">
                <a:solidFill>
                  <a:schemeClr val="tx1"/>
                </a:solidFill>
              </a:rPr>
              <a:t> </a:t>
            </a:r>
            <a:r>
              <a:rPr lang="ru-RU" sz="2700" dirty="0" err="1">
                <a:solidFill>
                  <a:schemeClr val="tx1"/>
                </a:solidFill>
              </a:rPr>
              <a:t>обставинах</a:t>
            </a:r>
            <a:r>
              <a:rPr lang="ru-RU" sz="2700" dirty="0">
                <a:solidFill>
                  <a:schemeClr val="tx1"/>
                </a:solidFill>
              </a:rPr>
              <a:t>”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52C3B-9FAC-4C8C-A137-CEBA402C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07" y="1836111"/>
            <a:ext cx="9872871" cy="4038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id="{FF9D1AEA-8284-48D1-84A7-5DA092652250}"/>
              </a:ext>
            </a:extLst>
          </p:cNvPr>
          <p:cNvSpPr/>
          <p:nvPr/>
        </p:nvSpPr>
        <p:spPr>
          <a:xfrm>
            <a:off x="7029266" y="2999410"/>
            <a:ext cx="2286016" cy="24140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200" b="1" dirty="0">
                <a:solidFill>
                  <a:schemeClr val="tx1"/>
                </a:solidFill>
              </a:rPr>
              <a:t>Комісія з питань захисту прав дитини</a:t>
            </a:r>
          </a:p>
          <a:p>
            <a:pPr algn="ctr"/>
            <a:endParaRPr lang="uk-UA" sz="1200" b="1" dirty="0">
              <a:solidFill>
                <a:schemeClr val="tx1"/>
              </a:solidFill>
            </a:endParaRPr>
          </a:p>
          <a:p>
            <a:r>
              <a:rPr lang="uk-UA" sz="1200" dirty="0" err="1">
                <a:solidFill>
                  <a:schemeClr val="tx1"/>
                </a:solidFill>
              </a:rPr>
              <a:t>-затвердження</a:t>
            </a:r>
            <a:r>
              <a:rPr lang="uk-UA" sz="1200" dirty="0">
                <a:solidFill>
                  <a:schemeClr val="tx1"/>
                </a:solidFill>
              </a:rPr>
              <a:t> плану </a:t>
            </a:r>
            <a:r>
              <a:rPr lang="uk-UA" sz="1200" dirty="0" err="1">
                <a:solidFill>
                  <a:schemeClr val="tx1"/>
                </a:solidFill>
              </a:rPr>
              <a:t>соц.захисту</a:t>
            </a:r>
            <a:r>
              <a:rPr lang="uk-UA" sz="1200" dirty="0">
                <a:solidFill>
                  <a:schemeClr val="tx1"/>
                </a:solidFill>
              </a:rPr>
              <a:t> дитини</a:t>
            </a:r>
          </a:p>
          <a:p>
            <a:r>
              <a:rPr lang="uk-UA" sz="1200" dirty="0" err="1">
                <a:solidFill>
                  <a:schemeClr val="tx1"/>
                </a:solidFill>
              </a:rPr>
              <a:t>-рішення</a:t>
            </a:r>
            <a:r>
              <a:rPr lang="uk-UA" sz="1200" dirty="0">
                <a:solidFill>
                  <a:schemeClr val="tx1"/>
                </a:solidFill>
              </a:rPr>
              <a:t> про </a:t>
            </a:r>
            <a:r>
              <a:rPr lang="uk-UA" sz="1200" dirty="0" err="1">
                <a:solidFill>
                  <a:schemeClr val="tx1"/>
                </a:solidFill>
              </a:rPr>
              <a:t>відібраннядитини</a:t>
            </a:r>
            <a:r>
              <a:rPr lang="uk-UA" sz="1200" dirty="0">
                <a:solidFill>
                  <a:schemeClr val="tx1"/>
                </a:solidFill>
              </a:rPr>
              <a:t>;</a:t>
            </a:r>
          </a:p>
          <a:p>
            <a:r>
              <a:rPr lang="uk-UA" sz="1200" dirty="0" err="1">
                <a:solidFill>
                  <a:schemeClr val="tx1"/>
                </a:solidFill>
              </a:rPr>
              <a:t>-рішення</a:t>
            </a:r>
            <a:r>
              <a:rPr lang="uk-UA" sz="1200" dirty="0">
                <a:solidFill>
                  <a:schemeClr val="tx1"/>
                </a:solidFill>
              </a:rPr>
              <a:t> про соціальний супровід</a:t>
            </a: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52D1C32-6B84-46C5-B63F-A01EE65F0E9A}"/>
              </a:ext>
            </a:extLst>
          </p:cNvPr>
          <p:cNvGrpSpPr/>
          <p:nvPr/>
        </p:nvGrpSpPr>
        <p:grpSpPr>
          <a:xfrm>
            <a:off x="430584" y="1493199"/>
            <a:ext cx="785818" cy="4718599"/>
            <a:chOff x="392877" y="1714488"/>
            <a:chExt cx="785818" cy="4718599"/>
          </a:xfrm>
        </p:grpSpPr>
        <p:sp>
          <p:nvSpPr>
            <p:cNvPr id="7" name="Выноска со стрелкой вправо 10">
              <a:extLst>
                <a:ext uri="{FF2B5EF4-FFF2-40B4-BE49-F238E27FC236}">
                  <a16:creationId xmlns:a16="http://schemas.microsoft.com/office/drawing/2014/main" id="{8A220DAE-AF5B-456A-AC42-34226E30E7A6}"/>
                </a:ext>
              </a:extLst>
            </p:cNvPr>
            <p:cNvSpPr/>
            <p:nvPr/>
          </p:nvSpPr>
          <p:spPr>
            <a:xfrm>
              <a:off x="392877" y="1714488"/>
              <a:ext cx="785818" cy="4714908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AAA99BF3-7113-4002-941B-DFE9061C868A}"/>
                </a:ext>
              </a:extLst>
            </p:cNvPr>
            <p:cNvSpPr txBox="1"/>
            <p:nvPr/>
          </p:nvSpPr>
          <p:spPr>
            <a:xfrm rot="16200000">
              <a:off x="-1761426" y="3904511"/>
              <a:ext cx="4718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1600" dirty="0"/>
                <a:t>Повідомлення (дитина чи сім</a:t>
              </a:r>
              <a:r>
                <a:rPr lang="en-US" sz="1600" dirty="0"/>
                <a:t>’</a:t>
              </a:r>
              <a:r>
                <a:rPr lang="uk-UA" sz="1600" dirty="0"/>
                <a:t>я потребує допомоги)</a:t>
              </a:r>
              <a:endParaRPr lang="ru-RU" sz="16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D298C49-4E5B-46EF-AD7F-96D21105E16F}"/>
              </a:ext>
            </a:extLst>
          </p:cNvPr>
          <p:cNvGrpSpPr/>
          <p:nvPr/>
        </p:nvGrpSpPr>
        <p:grpSpPr>
          <a:xfrm>
            <a:off x="1252121" y="2841902"/>
            <a:ext cx="2143140" cy="1794568"/>
            <a:chOff x="1250133" y="2334777"/>
            <a:chExt cx="2357454" cy="2153482"/>
          </a:xfrm>
        </p:grpSpPr>
        <p:sp>
          <p:nvSpPr>
            <p:cNvPr id="13" name="Выноска со стрелкой вверх 12">
              <a:extLst>
                <a:ext uri="{FF2B5EF4-FFF2-40B4-BE49-F238E27FC236}">
                  <a16:creationId xmlns:a16="http://schemas.microsoft.com/office/drawing/2014/main" id="{C7D02E6C-75F6-42CB-8349-0EBD78F77EE5}"/>
                </a:ext>
              </a:extLst>
            </p:cNvPr>
            <p:cNvSpPr/>
            <p:nvPr/>
          </p:nvSpPr>
          <p:spPr>
            <a:xfrm>
              <a:off x="1250133" y="2334777"/>
              <a:ext cx="2357454" cy="1071570"/>
            </a:xfrm>
            <a:prstGeom prst="up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Выноска со стрелкой вниз 13">
              <a:extLst>
                <a:ext uri="{FF2B5EF4-FFF2-40B4-BE49-F238E27FC236}">
                  <a16:creationId xmlns:a16="http://schemas.microsoft.com/office/drawing/2014/main" id="{2681F506-86F5-4ED2-B565-1084130BD57E}"/>
                </a:ext>
              </a:extLst>
            </p:cNvPr>
            <p:cNvSpPr/>
            <p:nvPr/>
          </p:nvSpPr>
          <p:spPr>
            <a:xfrm>
              <a:off x="1250133" y="3416689"/>
              <a:ext cx="2357454" cy="1071570"/>
            </a:xfrm>
            <a:prstGeom prst="downArrow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1" name="TextBox 16">
            <a:extLst>
              <a:ext uri="{FF2B5EF4-FFF2-40B4-BE49-F238E27FC236}">
                <a16:creationId xmlns:a16="http://schemas.microsoft.com/office/drawing/2014/main" id="{40A620C6-4CCC-459C-8F8F-C4446F9411BF}"/>
              </a:ext>
            </a:extLst>
          </p:cNvPr>
          <p:cNvSpPr txBox="1"/>
          <p:nvPr/>
        </p:nvSpPr>
        <p:spPr>
          <a:xfrm>
            <a:off x="1337229" y="324422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b="1" dirty="0"/>
              <a:t>Існує загроза ЖИТТЮ  ТА ЗДОРОВ</a:t>
            </a:r>
            <a:r>
              <a:rPr lang="en-US" sz="1200" b="1" dirty="0"/>
              <a:t>’</a:t>
            </a:r>
            <a:r>
              <a:rPr lang="uk-UA" sz="1200" b="1" dirty="0"/>
              <a:t>Ю  ДИТИНИ</a:t>
            </a:r>
            <a:endParaRPr lang="ru-RU" sz="1200" b="1" dirty="0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952F2B76-2D4C-4F06-B2D8-C6800DA51772}"/>
              </a:ext>
            </a:extLst>
          </p:cNvPr>
          <p:cNvSpPr txBox="1"/>
          <p:nvPr/>
        </p:nvSpPr>
        <p:spPr>
          <a:xfrm>
            <a:off x="1252121" y="3922091"/>
            <a:ext cx="1871025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dirty="0"/>
              <a:t>ОЗНАКИ СЖО ДИТИНИ/СІМ</a:t>
            </a:r>
            <a:r>
              <a:rPr lang="en-US" sz="1200" dirty="0"/>
              <a:t>’</a:t>
            </a:r>
            <a:r>
              <a:rPr lang="uk-UA" sz="1200" dirty="0"/>
              <a:t>Ї</a:t>
            </a:r>
            <a:endParaRPr lang="ru-RU" sz="1200" dirty="0"/>
          </a:p>
        </p:txBody>
      </p:sp>
      <p:sp>
        <p:nvSpPr>
          <p:cNvPr id="15" name="Скругленный прямоугольник 22">
            <a:extLst>
              <a:ext uri="{FF2B5EF4-FFF2-40B4-BE49-F238E27FC236}">
                <a16:creationId xmlns:a16="http://schemas.microsoft.com/office/drawing/2014/main" id="{3C152E43-166C-4BB9-A30A-8567D43F55E6}"/>
              </a:ext>
            </a:extLst>
          </p:cNvPr>
          <p:cNvSpPr/>
          <p:nvPr/>
        </p:nvSpPr>
        <p:spPr>
          <a:xfrm>
            <a:off x="9660569" y="1927951"/>
            <a:ext cx="1643042" cy="15001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СОЦІАЛЬНИЙ СУПРОВІД</a:t>
            </a:r>
          </a:p>
          <a:p>
            <a:pPr algn="ctr"/>
            <a:r>
              <a:rPr lang="uk-UA" sz="1200" dirty="0" err="1">
                <a:solidFill>
                  <a:schemeClr val="tx1"/>
                </a:solidFill>
              </a:rPr>
              <a:t>-оцінка</a:t>
            </a:r>
            <a:r>
              <a:rPr lang="uk-UA" sz="1200" dirty="0">
                <a:solidFill>
                  <a:schemeClr val="tx1"/>
                </a:solidFill>
              </a:rPr>
              <a:t> потреб комплексна</a:t>
            </a:r>
          </a:p>
          <a:p>
            <a:pPr algn="ctr"/>
            <a:r>
              <a:rPr lang="uk-UA" sz="1200" dirty="0" err="1">
                <a:solidFill>
                  <a:schemeClr val="tx1"/>
                </a:solidFill>
              </a:rPr>
              <a:t>-план</a:t>
            </a:r>
            <a:r>
              <a:rPr lang="uk-UA" sz="1200" dirty="0">
                <a:solidFill>
                  <a:schemeClr val="tx1"/>
                </a:solidFill>
              </a:rPr>
              <a:t> супроводу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5EEA1BB-D679-4802-9478-A732637F8707}"/>
              </a:ext>
            </a:extLst>
          </p:cNvPr>
          <p:cNvSpPr/>
          <p:nvPr/>
        </p:nvSpPr>
        <p:spPr>
          <a:xfrm>
            <a:off x="3895327" y="4207843"/>
            <a:ext cx="1357322" cy="135732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ОЦІНКА ПОТРЕБ</a:t>
            </a:r>
          </a:p>
          <a:p>
            <a:pPr algn="ctr"/>
            <a:r>
              <a:rPr lang="uk-UA" sz="1200" dirty="0">
                <a:solidFill>
                  <a:schemeClr val="tx1"/>
                </a:solidFill>
              </a:rPr>
              <a:t>(первинна)</a:t>
            </a:r>
            <a:r>
              <a:rPr lang="uk-UA" sz="1200" dirty="0">
                <a:solidFill>
                  <a:srgbClr val="FFFF99"/>
                </a:solidFill>
              </a:rPr>
              <a:t> </a:t>
            </a:r>
            <a:endParaRPr lang="ru-RU" sz="1200" dirty="0">
              <a:solidFill>
                <a:srgbClr val="FFFF99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E9B9E4A-E024-45ED-8923-9718C7FAC871}"/>
              </a:ext>
            </a:extLst>
          </p:cNvPr>
          <p:cNvGrpSpPr/>
          <p:nvPr/>
        </p:nvGrpSpPr>
        <p:grpSpPr>
          <a:xfrm>
            <a:off x="4038202" y="2279017"/>
            <a:ext cx="2214579" cy="1928826"/>
            <a:chOff x="4000495" y="2500306"/>
            <a:chExt cx="2214579" cy="1928826"/>
          </a:xfrm>
        </p:grpSpPr>
        <p:sp>
          <p:nvSpPr>
            <p:cNvPr id="18" name="Стрелка вверх 31">
              <a:extLst>
                <a:ext uri="{FF2B5EF4-FFF2-40B4-BE49-F238E27FC236}">
                  <a16:creationId xmlns:a16="http://schemas.microsoft.com/office/drawing/2014/main" id="{8E972CAE-B4AB-49E5-875A-DA371B7EDDED}"/>
                </a:ext>
              </a:extLst>
            </p:cNvPr>
            <p:cNvSpPr/>
            <p:nvPr/>
          </p:nvSpPr>
          <p:spPr>
            <a:xfrm>
              <a:off x="4357686" y="2500306"/>
              <a:ext cx="357190" cy="1000132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9A71246-195C-4F51-A5D6-DAF19A29C17A}"/>
                </a:ext>
              </a:extLst>
            </p:cNvPr>
            <p:cNvSpPr/>
            <p:nvPr/>
          </p:nvSpPr>
          <p:spPr>
            <a:xfrm>
              <a:off x="4000496" y="2786058"/>
              <a:ext cx="2214578" cy="5000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b="1" dirty="0">
                  <a:solidFill>
                    <a:schemeClr val="tx1"/>
                  </a:solidFill>
                </a:rPr>
                <a:t>Термінове інформування ССД</a:t>
              </a:r>
            </a:p>
            <a:p>
              <a:pPr algn="ctr"/>
              <a:r>
                <a:rPr lang="uk-UA" sz="1200" b="1" dirty="0">
                  <a:solidFill>
                    <a:schemeClr val="tx1"/>
                  </a:solidFill>
                </a:rPr>
                <a:t>Екстрене втручання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95B0454-EA2A-4211-951D-E059E72E3DD8}"/>
                </a:ext>
              </a:extLst>
            </p:cNvPr>
            <p:cNvSpPr/>
            <p:nvPr/>
          </p:nvSpPr>
          <p:spPr>
            <a:xfrm>
              <a:off x="4000495" y="3429000"/>
              <a:ext cx="2214577" cy="6429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>
                  <a:solidFill>
                    <a:schemeClr val="tx1"/>
                  </a:solidFill>
                </a:rPr>
                <a:t>Виявлено фактори загрози життю і здоров</a:t>
              </a:r>
              <a:r>
                <a:rPr lang="en-US" sz="1200" dirty="0">
                  <a:solidFill>
                    <a:schemeClr val="tx1"/>
                  </a:solidFill>
                </a:rPr>
                <a:t>’</a:t>
              </a:r>
              <a:r>
                <a:rPr lang="uk-UA" sz="1200" dirty="0">
                  <a:solidFill>
                    <a:schemeClr val="tx1"/>
                  </a:solidFill>
                </a:rPr>
                <a:t>ю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верх 27">
              <a:extLst>
                <a:ext uri="{FF2B5EF4-FFF2-40B4-BE49-F238E27FC236}">
                  <a16:creationId xmlns:a16="http://schemas.microsoft.com/office/drawing/2014/main" id="{419E0ED4-C0BC-473E-8A19-66742496CD76}"/>
                </a:ext>
              </a:extLst>
            </p:cNvPr>
            <p:cNvSpPr/>
            <p:nvPr/>
          </p:nvSpPr>
          <p:spPr>
            <a:xfrm>
              <a:off x="4357686" y="4071942"/>
              <a:ext cx="357190" cy="35719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988B61-0220-41B2-B8DD-1E874D92AFB1}"/>
              </a:ext>
            </a:extLst>
          </p:cNvPr>
          <p:cNvGrpSpPr/>
          <p:nvPr/>
        </p:nvGrpSpPr>
        <p:grpSpPr>
          <a:xfrm>
            <a:off x="1252121" y="1564637"/>
            <a:ext cx="2643206" cy="1214446"/>
            <a:chOff x="1000100" y="1785926"/>
            <a:chExt cx="2857520" cy="1214446"/>
          </a:xfrm>
        </p:grpSpPr>
        <p:sp>
          <p:nvSpPr>
            <p:cNvPr id="23" name="Скругленный прямоугольник 6">
              <a:extLst>
                <a:ext uri="{FF2B5EF4-FFF2-40B4-BE49-F238E27FC236}">
                  <a16:creationId xmlns:a16="http://schemas.microsoft.com/office/drawing/2014/main" id="{3E61E470-6FD2-469B-BD48-0FD9F6646497}"/>
                </a:ext>
              </a:extLst>
            </p:cNvPr>
            <p:cNvSpPr/>
            <p:nvPr/>
          </p:nvSpPr>
          <p:spPr>
            <a:xfrm>
              <a:off x="1000100" y="1785926"/>
              <a:ext cx="2428892" cy="121444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Орган оп</a:t>
              </a:r>
              <a:r>
                <a:rPr lang="uk-UA" sz="1200" dirty="0" err="1">
                  <a:solidFill>
                    <a:schemeClr val="tx1"/>
                  </a:solidFill>
                </a:rPr>
                <a:t>іки</a:t>
              </a:r>
              <a:r>
                <a:rPr lang="uk-UA" sz="1200" dirty="0">
                  <a:solidFill>
                    <a:schemeClr val="tx1"/>
                  </a:solidFill>
                </a:rPr>
                <a:t> та піклування РДА, </a:t>
              </a:r>
              <a:r>
                <a:rPr lang="uk-UA" sz="1200" dirty="0" err="1">
                  <a:solidFill>
                    <a:schemeClr val="tx1"/>
                  </a:solidFill>
                </a:rPr>
                <a:t>викон</a:t>
              </a:r>
              <a:r>
                <a:rPr lang="uk-UA" sz="1200" dirty="0">
                  <a:solidFill>
                    <a:schemeClr val="tx1"/>
                  </a:solidFill>
                </a:rPr>
                <a:t>. орган сільської/селищної та міської ради</a:t>
              </a:r>
            </a:p>
            <a:p>
              <a:pPr algn="ctr"/>
              <a:r>
                <a:rPr lang="uk-UA" sz="1200" dirty="0" err="1">
                  <a:solidFill>
                    <a:schemeClr val="tx1"/>
                  </a:solidFill>
                </a:rPr>
                <a:t>-ссд</a:t>
              </a:r>
              <a:r>
                <a:rPr lang="uk-UA" sz="1200" dirty="0">
                  <a:solidFill>
                    <a:schemeClr val="tx1"/>
                  </a:solidFill>
                </a:rPr>
                <a:t>, сільській голова</a:t>
              </a:r>
            </a:p>
            <a:p>
              <a:pPr algn="ctr"/>
              <a:r>
                <a:rPr lang="uk-UA" sz="1200" dirty="0" err="1">
                  <a:solidFill>
                    <a:schemeClr val="tx1"/>
                  </a:solidFill>
                </a:rPr>
                <a:t>-засідання</a:t>
              </a:r>
              <a:r>
                <a:rPr lang="uk-UA" sz="1200" dirty="0">
                  <a:solidFill>
                    <a:schemeClr val="tx1"/>
                  </a:solidFill>
                </a:rPr>
                <a:t> комісії</a:t>
              </a:r>
            </a:p>
            <a:p>
              <a:pPr algn="ctr"/>
              <a:r>
                <a:rPr lang="uk-UA" sz="1200" dirty="0">
                  <a:solidFill>
                    <a:schemeClr val="tx1"/>
                  </a:solidFill>
                </a:rPr>
                <a:t>Екстрене втручання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Стрелка вправо 29">
              <a:extLst>
                <a:ext uri="{FF2B5EF4-FFF2-40B4-BE49-F238E27FC236}">
                  <a16:creationId xmlns:a16="http://schemas.microsoft.com/office/drawing/2014/main" id="{2412E618-2724-40AE-B6CB-BE7CE7E7106B}"/>
                </a:ext>
              </a:extLst>
            </p:cNvPr>
            <p:cNvSpPr/>
            <p:nvPr/>
          </p:nvSpPr>
          <p:spPr>
            <a:xfrm>
              <a:off x="3500430" y="2071678"/>
              <a:ext cx="357190" cy="428628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Скругленный прямоугольник 7">
            <a:extLst>
              <a:ext uri="{FF2B5EF4-FFF2-40B4-BE49-F238E27FC236}">
                <a16:creationId xmlns:a16="http://schemas.microsoft.com/office/drawing/2014/main" id="{14D26C21-F0BC-41E9-AC9C-CB0A7A3B226A}"/>
              </a:ext>
            </a:extLst>
          </p:cNvPr>
          <p:cNvSpPr/>
          <p:nvPr/>
        </p:nvSpPr>
        <p:spPr>
          <a:xfrm>
            <a:off x="3966765" y="1421761"/>
            <a:ext cx="2286016" cy="8572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b="1" dirty="0">
                <a:solidFill>
                  <a:schemeClr val="tx1"/>
                </a:solidFill>
              </a:rPr>
              <a:t>ОЦІНКА БЕЗПЕКИ</a:t>
            </a:r>
          </a:p>
          <a:p>
            <a:pPr algn="ctr"/>
            <a:r>
              <a:rPr lang="uk-UA" sz="1400" dirty="0" err="1">
                <a:solidFill>
                  <a:schemeClr val="tx1"/>
                </a:solidFill>
              </a:rPr>
              <a:t>-акт</a:t>
            </a:r>
            <a:r>
              <a:rPr lang="uk-UA" sz="1400" dirty="0">
                <a:solidFill>
                  <a:schemeClr val="tx1"/>
                </a:solidFill>
              </a:rPr>
              <a:t> обстеження</a:t>
            </a:r>
          </a:p>
          <a:p>
            <a:pPr algn="ctr"/>
            <a:r>
              <a:rPr lang="uk-UA" sz="1400" dirty="0">
                <a:solidFill>
                  <a:schemeClr val="tx1"/>
                </a:solidFill>
              </a:rPr>
              <a:t>- проект плану соц. захисту дитини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трелка вправо 30">
            <a:extLst>
              <a:ext uri="{FF2B5EF4-FFF2-40B4-BE49-F238E27FC236}">
                <a16:creationId xmlns:a16="http://schemas.microsoft.com/office/drawing/2014/main" id="{25B121FA-4AC8-40CF-9CC0-57A73CE92D41}"/>
              </a:ext>
            </a:extLst>
          </p:cNvPr>
          <p:cNvSpPr/>
          <p:nvPr/>
        </p:nvSpPr>
        <p:spPr>
          <a:xfrm>
            <a:off x="6509655" y="4363117"/>
            <a:ext cx="416879" cy="96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878C226-E4F5-443C-B1B1-5C3848DC418D}"/>
              </a:ext>
            </a:extLst>
          </p:cNvPr>
          <p:cNvSpPr/>
          <p:nvPr/>
        </p:nvSpPr>
        <p:spPr>
          <a:xfrm rot="16200000">
            <a:off x="5442829" y="4526765"/>
            <a:ext cx="1285884" cy="642942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Виявлено ознаки СЖО</a:t>
            </a:r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AB122E0-8563-44FE-8014-BC4F1989D383}"/>
              </a:ext>
            </a:extLst>
          </p:cNvPr>
          <p:cNvGrpSpPr/>
          <p:nvPr/>
        </p:nvGrpSpPr>
        <p:grpSpPr>
          <a:xfrm>
            <a:off x="1037807" y="4707908"/>
            <a:ext cx="2857520" cy="1671877"/>
            <a:chOff x="1000100" y="4929197"/>
            <a:chExt cx="2857520" cy="1671877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052994F9-BD60-47E7-ACEC-12D18F68ABEA}"/>
                </a:ext>
              </a:extLst>
            </p:cNvPr>
            <p:cNvGrpSpPr/>
            <p:nvPr/>
          </p:nvGrpSpPr>
          <p:grpSpPr>
            <a:xfrm>
              <a:off x="1000100" y="4929197"/>
              <a:ext cx="2432754" cy="1671877"/>
              <a:chOff x="1000100" y="4929197"/>
              <a:chExt cx="2571768" cy="1671877"/>
            </a:xfrm>
          </p:grpSpPr>
          <p:sp>
            <p:nvSpPr>
              <p:cNvPr id="32" name="Скругленный прямоугольник 9">
                <a:extLst>
                  <a:ext uri="{FF2B5EF4-FFF2-40B4-BE49-F238E27FC236}">
                    <a16:creationId xmlns:a16="http://schemas.microsoft.com/office/drawing/2014/main" id="{8C533CC9-0E56-4B0B-B514-42C286B03FB9}"/>
                  </a:ext>
                </a:extLst>
              </p:cNvPr>
              <p:cNvSpPr/>
              <p:nvPr/>
            </p:nvSpPr>
            <p:spPr>
              <a:xfrm>
                <a:off x="1000100" y="4929197"/>
                <a:ext cx="2571768" cy="160693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B1C70CAD-600A-4378-8794-4B218D61A10C}"/>
                  </a:ext>
                </a:extLst>
              </p:cNvPr>
              <p:cNvSpPr txBox="1"/>
              <p:nvPr/>
            </p:nvSpPr>
            <p:spPr>
              <a:xfrm>
                <a:off x="1202878" y="5000636"/>
                <a:ext cx="230163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1400" b="1" dirty="0"/>
                  <a:t>ЦСССДМ </a:t>
                </a:r>
              </a:p>
              <a:p>
                <a:r>
                  <a:rPr lang="uk-UA" sz="1400" dirty="0"/>
                  <a:t>1.Реєстрація повідомлення \ інформації</a:t>
                </a:r>
              </a:p>
              <a:p>
                <a:r>
                  <a:rPr lang="uk-UA" sz="1400" dirty="0"/>
                  <a:t>2.Рішення про проведення оцінки потреб у послугах</a:t>
                </a:r>
                <a:endParaRPr lang="ru-RU" sz="1400" dirty="0"/>
              </a:p>
            </p:txBody>
          </p:sp>
        </p:grpSp>
        <p:sp>
          <p:nvSpPr>
            <p:cNvPr id="31" name="Стрелка вправо 35">
              <a:extLst>
                <a:ext uri="{FF2B5EF4-FFF2-40B4-BE49-F238E27FC236}">
                  <a16:creationId xmlns:a16="http://schemas.microsoft.com/office/drawing/2014/main" id="{86DB2C76-024C-4124-8528-471005FC1862}"/>
                </a:ext>
              </a:extLst>
            </p:cNvPr>
            <p:cNvSpPr/>
            <p:nvPr/>
          </p:nvSpPr>
          <p:spPr>
            <a:xfrm>
              <a:off x="3500430" y="5286388"/>
              <a:ext cx="357190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Стрелка вверх 33">
            <a:extLst>
              <a:ext uri="{FF2B5EF4-FFF2-40B4-BE49-F238E27FC236}">
                <a16:creationId xmlns:a16="http://schemas.microsoft.com/office/drawing/2014/main" id="{A0FAFCF9-3B97-4A0F-90F8-9B9ED6184078}"/>
              </a:ext>
            </a:extLst>
          </p:cNvPr>
          <p:cNvSpPr/>
          <p:nvPr/>
        </p:nvSpPr>
        <p:spPr>
          <a:xfrm rot="10800000">
            <a:off x="4395393" y="5565165"/>
            <a:ext cx="357190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8B4D960-08B2-40D9-807C-768D325878FC}"/>
              </a:ext>
            </a:extLst>
          </p:cNvPr>
          <p:cNvGrpSpPr/>
          <p:nvPr/>
        </p:nvGrpSpPr>
        <p:grpSpPr>
          <a:xfrm>
            <a:off x="4065815" y="3805199"/>
            <a:ext cx="7229705" cy="2620287"/>
            <a:chOff x="4000496" y="4023399"/>
            <a:chExt cx="7229705" cy="2620287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457398DB-9810-4551-9EEC-B2128692397A}"/>
                </a:ext>
              </a:extLst>
            </p:cNvPr>
            <p:cNvSpPr/>
            <p:nvPr/>
          </p:nvSpPr>
          <p:spPr>
            <a:xfrm>
              <a:off x="9658565" y="4023399"/>
              <a:ext cx="1571636" cy="79876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>
                  <a:solidFill>
                    <a:schemeClr val="tx1"/>
                  </a:solidFill>
                </a:rPr>
                <a:t>СОЦІАЛЬНІ</a:t>
              </a:r>
            </a:p>
            <a:p>
              <a:pPr algn="ctr"/>
              <a:r>
                <a:rPr lang="uk-UA" sz="1400" dirty="0">
                  <a:solidFill>
                    <a:schemeClr val="tx1"/>
                  </a:solidFill>
                </a:rPr>
                <a:t>ПОСЛУГИ</a:t>
              </a:r>
            </a:p>
            <a:p>
              <a:pPr algn="ctr"/>
              <a:r>
                <a:rPr lang="uk-UA" sz="1400" dirty="0">
                  <a:solidFill>
                    <a:schemeClr val="tx1"/>
                  </a:solidFill>
                </a:rPr>
                <a:t> без супроводу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EDEFD03-A432-4472-8D4C-FDA028B99526}"/>
                </a:ext>
              </a:extLst>
            </p:cNvPr>
            <p:cNvSpPr/>
            <p:nvPr/>
          </p:nvSpPr>
          <p:spPr>
            <a:xfrm>
              <a:off x="4000496" y="6215082"/>
              <a:ext cx="1285884" cy="4286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6B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>
                  <a:solidFill>
                    <a:schemeClr val="tx1"/>
                  </a:solidFill>
                </a:rPr>
                <a:t>СЖО не виявлено 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Стрелка вверх 44">
              <a:extLst>
                <a:ext uri="{FF2B5EF4-FFF2-40B4-BE49-F238E27FC236}">
                  <a16:creationId xmlns:a16="http://schemas.microsoft.com/office/drawing/2014/main" id="{57069B23-475A-43CF-B847-CE7714437EF2}"/>
                </a:ext>
              </a:extLst>
            </p:cNvPr>
            <p:cNvSpPr/>
            <p:nvPr/>
          </p:nvSpPr>
          <p:spPr>
            <a:xfrm rot="5400000">
              <a:off x="8400625" y="5445280"/>
              <a:ext cx="357190" cy="20320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Стрелка вверх 41">
            <a:extLst>
              <a:ext uri="{FF2B5EF4-FFF2-40B4-BE49-F238E27FC236}">
                <a16:creationId xmlns:a16="http://schemas.microsoft.com/office/drawing/2014/main" id="{B96E761D-E0AC-44D4-BB16-E2900E2F9E92}"/>
              </a:ext>
            </a:extLst>
          </p:cNvPr>
          <p:cNvSpPr/>
          <p:nvPr/>
        </p:nvSpPr>
        <p:spPr>
          <a:xfrm rot="5400000">
            <a:off x="5313339" y="4690703"/>
            <a:ext cx="415787" cy="39150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1">
            <a:extLst>
              <a:ext uri="{FF2B5EF4-FFF2-40B4-BE49-F238E27FC236}">
                <a16:creationId xmlns:a16="http://schemas.microsoft.com/office/drawing/2014/main" id="{E9316F09-0C57-4870-9377-6CED59B95512}"/>
              </a:ext>
            </a:extLst>
          </p:cNvPr>
          <p:cNvSpPr/>
          <p:nvPr/>
        </p:nvSpPr>
        <p:spPr>
          <a:xfrm rot="5400000">
            <a:off x="9303140" y="3005136"/>
            <a:ext cx="415787" cy="39150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E8D2A76-E84E-49BE-97CC-7B54986F9529}"/>
              </a:ext>
            </a:extLst>
          </p:cNvPr>
          <p:cNvSpPr/>
          <p:nvPr/>
        </p:nvSpPr>
        <p:spPr>
          <a:xfrm>
            <a:off x="9723884" y="5171836"/>
            <a:ext cx="1571636" cy="11430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Завершення розгляду\переадресація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Стрелка: изогнутая 43">
            <a:extLst>
              <a:ext uri="{FF2B5EF4-FFF2-40B4-BE49-F238E27FC236}">
                <a16:creationId xmlns:a16="http://schemas.microsoft.com/office/drawing/2014/main" id="{A960DE91-AA5C-45E5-9266-6A235DF3F711}"/>
              </a:ext>
            </a:extLst>
          </p:cNvPr>
          <p:cNvSpPr/>
          <p:nvPr/>
        </p:nvSpPr>
        <p:spPr>
          <a:xfrm rot="5400000">
            <a:off x="6969534" y="1320179"/>
            <a:ext cx="892204" cy="1846569"/>
          </a:xfrm>
          <a:prstGeom prst="ben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5" name="Стрелка: изогнутая 44">
            <a:extLst>
              <a:ext uri="{FF2B5EF4-FFF2-40B4-BE49-F238E27FC236}">
                <a16:creationId xmlns:a16="http://schemas.microsoft.com/office/drawing/2014/main" id="{F4F4D2AB-A169-4BE4-8B86-239E97F10749}"/>
              </a:ext>
            </a:extLst>
          </p:cNvPr>
          <p:cNvSpPr/>
          <p:nvPr/>
        </p:nvSpPr>
        <p:spPr>
          <a:xfrm rot="16200000" flipV="1">
            <a:off x="6511675" y="4520474"/>
            <a:ext cx="782556" cy="28719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6" name="Стрелка вверх 41">
            <a:extLst>
              <a:ext uri="{FF2B5EF4-FFF2-40B4-BE49-F238E27FC236}">
                <a16:creationId xmlns:a16="http://schemas.microsoft.com/office/drawing/2014/main" id="{51DDF36B-6C73-4526-9671-7220DC6CE6D4}"/>
              </a:ext>
            </a:extLst>
          </p:cNvPr>
          <p:cNvSpPr/>
          <p:nvPr/>
        </p:nvSpPr>
        <p:spPr>
          <a:xfrm rot="5400000">
            <a:off x="9303140" y="4007473"/>
            <a:ext cx="415787" cy="39150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1">
            <a:extLst>
              <a:ext uri="{FF2B5EF4-FFF2-40B4-BE49-F238E27FC236}">
                <a16:creationId xmlns:a16="http://schemas.microsoft.com/office/drawing/2014/main" id="{11BD9B67-CD7E-4D89-9933-17F2B3B5FD64}"/>
              </a:ext>
            </a:extLst>
          </p:cNvPr>
          <p:cNvSpPr/>
          <p:nvPr/>
        </p:nvSpPr>
        <p:spPr>
          <a:xfrm rot="5400000">
            <a:off x="9284508" y="5009810"/>
            <a:ext cx="415787" cy="39150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28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узырек для мыслей: облако 13">
            <a:extLst>
              <a:ext uri="{FF2B5EF4-FFF2-40B4-BE49-F238E27FC236}">
                <a16:creationId xmlns:a16="http://schemas.microsoft.com/office/drawing/2014/main" id="{809971E0-2DE2-469B-A9A6-BA011C87D760}"/>
              </a:ext>
            </a:extLst>
          </p:cNvPr>
          <p:cNvSpPr/>
          <p:nvPr/>
        </p:nvSpPr>
        <p:spPr>
          <a:xfrm rot="20747787" flipH="1">
            <a:off x="521789" y="4593792"/>
            <a:ext cx="4477292" cy="131768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контролю за проблемами сімей, до прогнозування та їх попередження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70C04-11F9-4A69-805A-A1362868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83" y="2686939"/>
            <a:ext cx="778349" cy="24418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9BCE3-D9A3-475A-996B-E5118614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96" y="2721902"/>
            <a:ext cx="1032450" cy="24144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F4858-B626-420F-B54D-44BC7277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40360"/>
          </a:xfrm>
        </p:spPr>
        <p:txBody>
          <a:bodyPr>
            <a:normAutofit fontScale="90000"/>
          </a:bodyPr>
          <a:lstStyle/>
          <a:p>
            <a:r>
              <a:rPr lang="uk-UA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Зміна державних підходів. </a:t>
            </a:r>
            <a:br>
              <a:rPr lang="uk-UA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</a:br>
            <a:r>
              <a:rPr lang="uk-UA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                                 Стратегія профілактики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8047BF-9CE9-4E06-A020-BDDAF88CF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50631" y="2362200"/>
            <a:ext cx="2057400" cy="3429000"/>
          </a:xfrm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CE883469-7552-45E7-95F5-3F7031985BEF}"/>
              </a:ext>
            </a:extLst>
          </p:cNvPr>
          <p:cNvSpPr/>
          <p:nvPr/>
        </p:nvSpPr>
        <p:spPr>
          <a:xfrm rot="420685">
            <a:off x="7793371" y="1249960"/>
            <a:ext cx="4723004" cy="152679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екстреного втручання до прогнозування і вирішення проблеми на ранніх етапах </a:t>
            </a: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C9148583-0B4E-4337-953E-CAEDD939CB43}"/>
              </a:ext>
            </a:extLst>
          </p:cNvPr>
          <p:cNvSpPr/>
          <p:nvPr/>
        </p:nvSpPr>
        <p:spPr>
          <a:xfrm rot="21185643" flipH="1">
            <a:off x="-46870" y="1249960"/>
            <a:ext cx="4477292" cy="131768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автономності установ та закладів до партнерства у запроваджені профілактики</a:t>
            </a:r>
          </a:p>
        </p:txBody>
      </p:sp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F66E864C-8CEC-4C6B-9B47-8BEC58BD23CB}"/>
              </a:ext>
            </a:extLst>
          </p:cNvPr>
          <p:cNvSpPr/>
          <p:nvPr/>
        </p:nvSpPr>
        <p:spPr>
          <a:xfrm rot="420685">
            <a:off x="7723176" y="2965001"/>
            <a:ext cx="4723004" cy="1728274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відповідальності спеціалістів за дітей у сім</a:t>
            </a:r>
            <a:r>
              <a:rPr lang="en-US" dirty="0"/>
              <a:t>’</a:t>
            </a:r>
            <a:r>
              <a:rPr lang="uk-UA" dirty="0" err="1"/>
              <a:t>ях</a:t>
            </a:r>
            <a:r>
              <a:rPr lang="uk-UA" dirty="0"/>
              <a:t> СЖО, до відповідальності самих членів сімей за власний розвиток</a:t>
            </a:r>
          </a:p>
        </p:txBody>
      </p:sp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id="{5AA68153-7F41-4DCF-BCB7-78DD316C1B89}"/>
              </a:ext>
            </a:extLst>
          </p:cNvPr>
          <p:cNvSpPr/>
          <p:nvPr/>
        </p:nvSpPr>
        <p:spPr>
          <a:xfrm rot="20747787" flipH="1">
            <a:off x="258096" y="2979490"/>
            <a:ext cx="4477292" cy="131768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поділу на категорії до роботи з конкретним випадком сімейного неблагополуччя</a:t>
            </a:r>
          </a:p>
        </p:txBody>
      </p:sp>
      <p:sp>
        <p:nvSpPr>
          <p:cNvPr id="13" name="Пузырек для мыслей: облако 12">
            <a:extLst>
              <a:ext uri="{FF2B5EF4-FFF2-40B4-BE49-F238E27FC236}">
                <a16:creationId xmlns:a16="http://schemas.microsoft.com/office/drawing/2014/main" id="{F5FC6C9A-CD07-49E0-98EA-25FA6B72218E}"/>
              </a:ext>
            </a:extLst>
          </p:cNvPr>
          <p:cNvSpPr/>
          <p:nvPr/>
        </p:nvSpPr>
        <p:spPr>
          <a:xfrm flipH="1">
            <a:off x="4344993" y="1627281"/>
            <a:ext cx="3501331" cy="97137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кількості послуг до їх якості</a:t>
            </a:r>
          </a:p>
        </p:txBody>
      </p:sp>
      <p:sp>
        <p:nvSpPr>
          <p:cNvPr id="16" name="Пузырек для мыслей: облако 15">
            <a:extLst>
              <a:ext uri="{FF2B5EF4-FFF2-40B4-BE49-F238E27FC236}">
                <a16:creationId xmlns:a16="http://schemas.microsoft.com/office/drawing/2014/main" id="{B143B776-CAB7-48CB-AA13-32CE3AE689E5}"/>
              </a:ext>
            </a:extLst>
          </p:cNvPr>
          <p:cNvSpPr/>
          <p:nvPr/>
        </p:nvSpPr>
        <p:spPr>
          <a:xfrm rot="420685">
            <a:off x="7192227" y="4964932"/>
            <a:ext cx="4499796" cy="1382935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 уникнення </a:t>
            </a:r>
            <a:r>
              <a:rPr lang="uk-UA" dirty="0" err="1"/>
              <a:t>зворотнього</a:t>
            </a:r>
            <a:r>
              <a:rPr lang="uk-UA" dirty="0"/>
              <a:t> 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 до залучення сімей до оцінки послуг</a:t>
            </a:r>
          </a:p>
        </p:txBody>
      </p:sp>
    </p:spTree>
    <p:extLst>
      <p:ext uri="{BB962C8B-B14F-4D97-AF65-F5344CB8AC3E}">
        <p14:creationId xmlns:p14="http://schemas.microsoft.com/office/powerpoint/2010/main" val="18414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8899" y="374715"/>
            <a:ext cx="11114202" cy="506916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Повідомлення/інформація про дитину, сім’ю (особу), яка перебуває у складних життєвих обставинах;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Картка обліку роботи з сім’єю (особою);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Акт оцінки потреб дитини та її сім’ї (початкова оцінка);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Акт оцінки потреб сім’ї (особи) (початкова оцінка);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Акт оцінки потреб дитини та її сім’ї, (особи) (комплексна оцінка);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План соціального супроводу сім’ї (особи);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Індивідуальний план соціального супроводу потенційного отримувача соціальних послуг;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Направлення сім’ї (особи) до іншого суб’єкта;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Звіт за результатами соціального супроводу сім’ї (особи);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Інформація щодо обліку потенційних отримувачів соціальних послуг;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uk-UA" sz="2000" b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>
                <a:solidFill>
                  <a:schemeClr val="tx1"/>
                </a:solidFill>
              </a:rPr>
              <a:t>Особова справа сім’ї (особи).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981200" y="2071679"/>
            <a:ext cx="8229600" cy="4054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217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5915" y="0"/>
            <a:ext cx="600076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Документування.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оцинка.png"/>
          <p:cNvPicPr>
            <a:picLocks noChangeAspect="1"/>
          </p:cNvPicPr>
          <p:nvPr/>
        </p:nvPicPr>
        <p:blipFill>
          <a:blip r:embed="rId2" cstate="print"/>
          <a:srcRect l="21742" t="14584" r="21985" b="64583"/>
          <a:stretch>
            <a:fillRect/>
          </a:stretch>
        </p:blipFill>
        <p:spPr>
          <a:xfrm>
            <a:off x="1524000" y="0"/>
            <a:ext cx="3143240" cy="1428736"/>
          </a:xfrm>
          <a:prstGeom prst="rect">
            <a:avLst/>
          </a:prstGeom>
        </p:spPr>
      </p:pic>
      <p:pic>
        <p:nvPicPr>
          <p:cNvPr id="29" name="Рисунок 28" descr="A_ povidomlenn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59" y="1501768"/>
            <a:ext cx="3571901" cy="5356233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12165557"/>
              </p:ext>
            </p:extLst>
          </p:nvPr>
        </p:nvGraphicFramePr>
        <p:xfrm>
          <a:off x="5738810" y="2357430"/>
          <a:ext cx="4667240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5954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5915" y="0"/>
            <a:ext cx="6000760" cy="142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Стратегія отримання інформації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оцинка.png"/>
          <p:cNvPicPr>
            <a:picLocks noChangeAspect="1"/>
          </p:cNvPicPr>
          <p:nvPr/>
        </p:nvPicPr>
        <p:blipFill>
          <a:blip r:embed="rId2" cstate="print"/>
          <a:srcRect l="21742" t="14584" r="21985" b="64583"/>
          <a:stretch>
            <a:fillRect/>
          </a:stretch>
        </p:blipFill>
        <p:spPr>
          <a:xfrm>
            <a:off x="1524000" y="0"/>
            <a:ext cx="3143240" cy="1428736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024034" y="1571612"/>
          <a:ext cx="8215368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693">
                <a:tc>
                  <a:txBody>
                    <a:bodyPr/>
                    <a:lstStyle/>
                    <a:p>
                      <a:r>
                        <a:rPr lang="uk-UA" dirty="0"/>
                        <a:t>Етап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Завдання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Головна інформація</a:t>
                      </a:r>
                      <a:r>
                        <a:rPr lang="uk-UA" sz="1400" baseline="0" dirty="0"/>
                        <a:t> та повідомлення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686">
                <a:tc>
                  <a:txBody>
                    <a:bodyPr/>
                    <a:lstStyle/>
                    <a:p>
                      <a:r>
                        <a:rPr lang="uk-UA" dirty="0"/>
                        <a:t>Встановлення контакту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36195" lvl="0" indent="-342900" algn="just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створити комфортні умови для бесіди;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досягнути взаємної довіри;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визначити тему взаємодії;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36195" lvl="0" indent="-342900" algn="just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презентувати клієнту можливості (межі компетенції)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Розмова безпечна. Можемо допомогти.  </a:t>
                      </a:r>
                      <a:r>
                        <a:rPr lang="uk-UA" sz="1400" dirty="0" err="1"/>
                        <a:t>Кто</a:t>
                      </a:r>
                      <a:r>
                        <a:rPr lang="uk-UA" sz="1400" dirty="0"/>
                        <a:t> ви?,</a:t>
                      </a:r>
                      <a:r>
                        <a:rPr lang="uk-UA" sz="1400" baseline="0" dirty="0"/>
                        <a:t>  з якої проблеми звернення?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901">
                <a:tc>
                  <a:txBody>
                    <a:bodyPr/>
                    <a:lstStyle/>
                    <a:p>
                      <a:r>
                        <a:rPr lang="uk-UA" dirty="0"/>
                        <a:t>Дослідження запиту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отримати інформацію, необхідну для подальшого визначення і дослідження проблем клієнта та виявлення ресурсів клієнта;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36195" lvl="0" indent="-342900" algn="just" defTabSz="914400" rtl="0" eaLnBrk="1" latinLnBrk="0" hangingPunct="1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Виявити факти і чинники, які свідчать про СЖО 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uk-UA" sz="1400" baseline="0" dirty="0"/>
                        <a:t>Факти що можуть вказувати на потребу в негайній  допомозі чи складні життєві обставини?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349">
                <a:tc>
                  <a:txBody>
                    <a:bodyPr/>
                    <a:lstStyle/>
                    <a:p>
                      <a:r>
                        <a:rPr lang="uk-UA" dirty="0"/>
                        <a:t>План дій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36195" lvl="0" indent="-342900" algn="just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досягнути взаєморозуміння щодо визначення проблем та їх причин і чинників;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36195" lvl="0" indent="-342900" algn="just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сформулювати мету і завдання подальшої взаємодії;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 вже зроблено? Що робимо </a:t>
                      </a:r>
                      <a:r>
                        <a:rPr lang="uk-UA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далі\буде</a:t>
                      </a:r>
                      <a:r>
                        <a:rPr lang="uk-U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зроблено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155">
                <a:tc>
                  <a:txBody>
                    <a:bodyPr/>
                    <a:lstStyle/>
                    <a:p>
                      <a:r>
                        <a:rPr lang="uk-UA" dirty="0"/>
                        <a:t>Завершення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нагадати  про результати бесіди і зміст подальших дій;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36195" lvl="0" indent="-342900" algn="just" defTabSz="914400" rtl="0" eaLnBrk="1" latinLnBrk="0" hangingPunct="1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узгодити час, місце і завдання наступної зустрічі; </a:t>
                      </a:r>
                    </a:p>
                    <a:p>
                      <a:pPr marL="342900" marR="36195" lvl="0" indent="-342900" algn="just" defTabSz="914400" rtl="0" eaLnBrk="1" latinLnBrk="0" hangingPunct="1">
                        <a:buFont typeface="Times New Roman"/>
                        <a:buChar char="-"/>
                        <a:tabLst>
                          <a:tab pos="210820" algn="l"/>
                        </a:tabLst>
                      </a:pPr>
                      <a:r>
                        <a:rPr lang="uk-UA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Подякувати.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/>
                        <a:t>де можна знайти для подальшої роботи?</a:t>
                      </a:r>
                      <a:endParaRPr lang="ru-RU" sz="1400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0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EFCA1-973D-477C-A8A2-88769F67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413" y="1508554"/>
            <a:ext cx="2623657" cy="528735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Роль волонтера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CDB3E9-1420-4903-B5AB-18445D7E8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6464" y="2474520"/>
            <a:ext cx="2679071" cy="4038600"/>
          </a:xfrm>
        </p:spPr>
      </p:pic>
      <p:sp>
        <p:nvSpPr>
          <p:cNvPr id="7" name="Пузырек для мыслей: облако 6">
            <a:extLst>
              <a:ext uri="{FF2B5EF4-FFF2-40B4-BE49-F238E27FC236}">
                <a16:creationId xmlns:a16="http://schemas.microsoft.com/office/drawing/2014/main" id="{28389317-D2E6-433E-AA2B-EE5B357C6664}"/>
              </a:ext>
            </a:extLst>
          </p:cNvPr>
          <p:cNvSpPr/>
          <p:nvPr/>
        </p:nvSpPr>
        <p:spPr>
          <a:xfrm>
            <a:off x="4914915" y="529969"/>
            <a:ext cx="3209591" cy="179789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13A0A-0E7D-4DCA-8115-6E6A14A5B584}"/>
              </a:ext>
            </a:extLst>
          </p:cNvPr>
          <p:cNvSpPr txBox="1"/>
          <p:nvPr/>
        </p:nvSpPr>
        <p:spPr>
          <a:xfrm>
            <a:off x="6977144" y="1068449"/>
            <a:ext cx="27460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BECA0-80E7-4FAD-8E1E-E080BFE743AA}"/>
              </a:ext>
            </a:extLst>
          </p:cNvPr>
          <p:cNvSpPr txBox="1"/>
          <p:nvPr/>
        </p:nvSpPr>
        <p:spPr>
          <a:xfrm rot="1012352">
            <a:off x="7237318" y="1305276"/>
            <a:ext cx="17581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85684-72AC-4CC5-A820-48225C3350FF}"/>
              </a:ext>
            </a:extLst>
          </p:cNvPr>
          <p:cNvSpPr txBox="1"/>
          <p:nvPr/>
        </p:nvSpPr>
        <p:spPr>
          <a:xfrm rot="20056965">
            <a:off x="6746113" y="1113033"/>
            <a:ext cx="2335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C1E65-3F4D-455E-B3F9-4D592923FB46}"/>
              </a:ext>
            </a:extLst>
          </p:cNvPr>
          <p:cNvSpPr txBox="1"/>
          <p:nvPr/>
        </p:nvSpPr>
        <p:spPr>
          <a:xfrm rot="20056965">
            <a:off x="6631682" y="1341333"/>
            <a:ext cx="2335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74673-8884-4429-B5EF-043CC415590E}"/>
              </a:ext>
            </a:extLst>
          </p:cNvPr>
          <p:cNvSpPr txBox="1"/>
          <p:nvPr/>
        </p:nvSpPr>
        <p:spPr>
          <a:xfrm rot="771784">
            <a:off x="6946244" y="1345400"/>
            <a:ext cx="15758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14" name="Облачко с текстом: овальное 13">
            <a:extLst>
              <a:ext uri="{FF2B5EF4-FFF2-40B4-BE49-F238E27FC236}">
                <a16:creationId xmlns:a16="http://schemas.microsoft.com/office/drawing/2014/main" id="{AF0F25B8-F401-43C7-B024-E2CE88E17793}"/>
              </a:ext>
            </a:extLst>
          </p:cNvPr>
          <p:cNvSpPr/>
          <p:nvPr/>
        </p:nvSpPr>
        <p:spPr>
          <a:xfrm>
            <a:off x="8487098" y="529969"/>
            <a:ext cx="2211923" cy="1242952"/>
          </a:xfrm>
          <a:prstGeom prst="wedgeEllipseCallout">
            <a:avLst>
              <a:gd name="adj1" fmla="val -95427"/>
              <a:gd name="adj2" fmla="val 1222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радник</a:t>
            </a: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id="{002B58D3-84EC-4797-BE74-65B0D888C981}"/>
              </a:ext>
            </a:extLst>
          </p:cNvPr>
          <p:cNvSpPr/>
          <p:nvPr/>
        </p:nvSpPr>
        <p:spPr>
          <a:xfrm flipH="1">
            <a:off x="560385" y="2329024"/>
            <a:ext cx="2807572" cy="1082683"/>
          </a:xfrm>
          <a:prstGeom prst="wedgeEllipseCallout">
            <a:avLst>
              <a:gd name="adj1" fmla="val -110726"/>
              <a:gd name="adj2" fmla="val 7773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Представник</a:t>
            </a:r>
          </a:p>
          <a:p>
            <a:pPr algn="ctr"/>
            <a:r>
              <a:rPr lang="uk-UA" dirty="0"/>
              <a:t>в державних органах</a:t>
            </a:r>
          </a:p>
        </p:txBody>
      </p:sp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id="{3675B705-6D0E-4ABE-BB2E-3A0D7143D987}"/>
              </a:ext>
            </a:extLst>
          </p:cNvPr>
          <p:cNvSpPr/>
          <p:nvPr/>
        </p:nvSpPr>
        <p:spPr>
          <a:xfrm rot="676791">
            <a:off x="9193562" y="2151218"/>
            <a:ext cx="2352059" cy="1242952"/>
          </a:xfrm>
          <a:prstGeom prst="wedgeEllipseCallout">
            <a:avLst>
              <a:gd name="adj1" fmla="val -90596"/>
              <a:gd name="adj2" fmla="val 9721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Захисник прав і інтересів</a:t>
            </a:r>
          </a:p>
        </p:txBody>
      </p:sp>
      <p:sp>
        <p:nvSpPr>
          <p:cNvPr id="18" name="Облачко с текстом: овальное 17">
            <a:extLst>
              <a:ext uri="{FF2B5EF4-FFF2-40B4-BE49-F238E27FC236}">
                <a16:creationId xmlns:a16="http://schemas.microsoft.com/office/drawing/2014/main" id="{436FA8D8-A61F-468D-B5BD-19D53A25C3A8}"/>
              </a:ext>
            </a:extLst>
          </p:cNvPr>
          <p:cNvSpPr/>
          <p:nvPr/>
        </p:nvSpPr>
        <p:spPr>
          <a:xfrm flipH="1">
            <a:off x="1487770" y="954606"/>
            <a:ext cx="2150834" cy="1082683"/>
          </a:xfrm>
          <a:prstGeom prst="wedgeEllipseCallout">
            <a:avLst>
              <a:gd name="adj1" fmla="val -109975"/>
              <a:gd name="adj2" fmla="val 14430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помічник</a:t>
            </a:r>
            <a:endParaRPr lang="uk-UA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D11D1200-BE26-4CE1-A2DE-A40A68D9327B}"/>
              </a:ext>
            </a:extLst>
          </p:cNvPr>
          <p:cNvSpPr/>
          <p:nvPr/>
        </p:nvSpPr>
        <p:spPr>
          <a:xfrm rot="1193800">
            <a:off x="9492380" y="3784049"/>
            <a:ext cx="2352059" cy="1242952"/>
          </a:xfrm>
          <a:prstGeom prst="wedgeEllipseCallout">
            <a:avLst>
              <a:gd name="adj1" fmla="val -103695"/>
              <a:gd name="adj2" fmla="val 11010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Організатор </a:t>
            </a:r>
          </a:p>
        </p:txBody>
      </p:sp>
      <p:sp>
        <p:nvSpPr>
          <p:cNvPr id="20" name="Облачко с текстом: овальное 19">
            <a:extLst>
              <a:ext uri="{FF2B5EF4-FFF2-40B4-BE49-F238E27FC236}">
                <a16:creationId xmlns:a16="http://schemas.microsoft.com/office/drawing/2014/main" id="{32420F52-FBDF-4BF2-9D44-BDD8005AFB3D}"/>
              </a:ext>
            </a:extLst>
          </p:cNvPr>
          <p:cNvSpPr/>
          <p:nvPr/>
        </p:nvSpPr>
        <p:spPr>
          <a:xfrm flipH="1">
            <a:off x="750541" y="3864183"/>
            <a:ext cx="2106996" cy="1082683"/>
          </a:xfrm>
          <a:prstGeom prst="wedgeEllipseCallout">
            <a:avLst>
              <a:gd name="adj1" fmla="val -131929"/>
              <a:gd name="adj2" fmla="val 4792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Надавач послуг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95250" y="55897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/>
              <a:t>експерт</a:t>
            </a:r>
            <a:r>
              <a:rPr lang="uk-UA" b="1" dirty="0"/>
              <a:t> у постановці “соціального діагнозу” та визначенні методів </a:t>
            </a:r>
            <a:r>
              <a:rPr lang="uk-UA" b="1" dirty="0" smtClean="0"/>
              <a:t>впливу </a:t>
            </a:r>
            <a:r>
              <a:rPr lang="uk-UA" b="1" dirty="0"/>
              <a:t>у вирішенні проблемної ситуації людини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79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B9F31319-3B0C-4400-9510-7C383FFA0C0B}"/>
              </a:ext>
            </a:extLst>
          </p:cNvPr>
          <p:cNvSpPr txBox="1">
            <a:spLocks/>
          </p:cNvSpPr>
          <p:nvPr/>
        </p:nvSpPr>
        <p:spPr>
          <a:xfrm>
            <a:off x="1090568" y="1275127"/>
            <a:ext cx="9927952" cy="509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uk-UA" sz="3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35910A-0327-4568-8CAF-4E3E6F85265E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489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/>
              <a:t>ФАХІВЕЦЬ з соціальної роботи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52487" y="1477963"/>
            <a:ext cx="9729787" cy="4446587"/>
          </a:xfrm>
        </p:spPr>
        <p:txBody>
          <a:bodyPr/>
          <a:lstStyle/>
          <a:p>
            <a:pPr lvl="1" algn="just"/>
            <a:r>
              <a:rPr lang="uk-UA" altLang="en-US" sz="2400" b="1" dirty="0" smtClean="0">
                <a:solidFill>
                  <a:schemeClr val="tx1"/>
                </a:solidFill>
              </a:rPr>
              <a:t>Фахівець - це особа, яка має вищу освіту за спеціальністю: соціальна робота, соціальна педагогіка, психологія, соціологія, чи іншими напрямами гуманітарної підготовки, яка пройшла підготовку за програмою, затвердженою Міністерством соціальної політики, та здійснює практичну соціальну роботу з сім'ями з дітьми у громаді.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en-US" sz="2400" dirty="0" smtClean="0"/>
              <a:t> </a:t>
            </a:r>
            <a:endParaRPr lang="uk-UA" altLang="en-US" sz="2400" dirty="0" smtClean="0"/>
          </a:p>
          <a:p>
            <a:endParaRPr lang="uk-U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31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altLang="en-US" sz="2000" b="1" dirty="0">
                <a:solidFill>
                  <a:schemeClr val="tx1"/>
                </a:solidFill>
              </a:rPr>
              <a:t>сприяє формуванню в громаді, мікрорайоні сімейних цінностей та засад відповідального батьківства;</a:t>
            </a:r>
          </a:p>
          <a:p>
            <a:pPr algn="just"/>
            <a:r>
              <a:rPr lang="uk-UA" altLang="en-US" sz="2000" b="1" dirty="0">
                <a:solidFill>
                  <a:schemeClr val="tx1"/>
                </a:solidFill>
              </a:rPr>
              <a:t>організовує виявлення вразливих категорій сімей з дітьми та веде банк даних про них;</a:t>
            </a:r>
          </a:p>
          <a:p>
            <a:pPr algn="just"/>
            <a:r>
              <a:rPr lang="uk-UA" altLang="en-US" sz="2000" b="1" dirty="0">
                <a:solidFill>
                  <a:schemeClr val="tx1"/>
                </a:solidFill>
              </a:rPr>
              <a:t>здійснює соціальне інспектування та оцінку потреб дітей та їх сімей;</a:t>
            </a:r>
          </a:p>
          <a:p>
            <a:pPr algn="just"/>
            <a:r>
              <a:rPr lang="uk-UA" altLang="en-US" sz="2000" b="1" dirty="0">
                <a:solidFill>
                  <a:schemeClr val="tx1"/>
                </a:solidFill>
              </a:rPr>
              <a:t>розробляє індивідуальні плани для роботи з випадком</a:t>
            </a:r>
          </a:p>
          <a:p>
            <a:pPr algn="just"/>
            <a:r>
              <a:rPr lang="uk-UA" altLang="en-US" sz="2000" b="1" dirty="0">
                <a:solidFill>
                  <a:schemeClr val="tx1"/>
                </a:solidFill>
              </a:rPr>
              <a:t>співпрацює з представниками соціальної сфери громади, мікрорайону) та координує надання послуг вразливим категоріям дітей та сімей з дітьми у відповідності до їх </a:t>
            </a:r>
            <a:r>
              <a:rPr lang="uk-UA" altLang="en-US" sz="2000" b="1" dirty="0" smtClean="0">
                <a:solidFill>
                  <a:schemeClr val="tx1"/>
                </a:solidFill>
              </a:rPr>
              <a:t>потреб</a:t>
            </a:r>
            <a:endParaRPr lang="uk-UA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en-US" b="1" dirty="0" smtClean="0"/>
              <a:t> </a:t>
            </a:r>
            <a:br>
              <a:rPr lang="uk-UA" altLang="en-US" b="1" dirty="0" smtClean="0"/>
            </a:br>
            <a:r>
              <a:rPr lang="uk-UA" altLang="en-US" b="1" dirty="0" smtClean="0"/>
              <a:t>Завдання та обов'язки фахівця</a:t>
            </a:r>
            <a:br>
              <a:rPr lang="uk-UA" altLang="en-US" b="1" dirty="0" smtClean="0"/>
            </a:br>
            <a:endParaRPr lang="uk-UA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7058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en-US" b="1" dirty="0" smtClean="0"/>
              <a:t> </a:t>
            </a:r>
            <a:br>
              <a:rPr lang="uk-UA" altLang="en-US" b="1" dirty="0" smtClean="0"/>
            </a:br>
            <a:r>
              <a:rPr lang="uk-UA" altLang="en-US" b="1" dirty="0" smtClean="0"/>
              <a:t>Завдання та обов'язки фахівця</a:t>
            </a:r>
            <a:br>
              <a:rPr lang="uk-UA" altLang="en-US" b="1" dirty="0" smtClean="0"/>
            </a:br>
            <a:endParaRPr lang="uk-UA" altLang="en-US" b="1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62024" y="1690688"/>
            <a:ext cx="10582275" cy="5000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en-US" sz="2400" b="1" dirty="0" smtClean="0">
                <a:solidFill>
                  <a:schemeClr val="tx1"/>
                </a:solidFill>
              </a:rPr>
              <a:t>сприяє сім'ям з дітьми у зборі та оформленні документів для отримання державних соціальних виплат та допомоги, субсидій;</a:t>
            </a:r>
          </a:p>
          <a:p>
            <a:r>
              <a:rPr lang="uk-UA" altLang="en-US" sz="2400" b="1" dirty="0" smtClean="0">
                <a:solidFill>
                  <a:schemeClr val="tx1"/>
                </a:solidFill>
              </a:rPr>
              <a:t>забезпечує здійснення соціального супроводу сімей з дітьми, які перебувають у складних життєвих обставинах відповідно до наказу/замовлення.</a:t>
            </a:r>
          </a:p>
          <a:p>
            <a:r>
              <a:rPr lang="uk-UA" altLang="en-US" sz="2400" b="1" dirty="0" smtClean="0">
                <a:solidFill>
                  <a:schemeClr val="tx1"/>
                </a:solidFill>
              </a:rPr>
              <a:t>здійснює пошук та підбір кандидатів у прийомні</a:t>
            </a:r>
          </a:p>
          <a:p>
            <a:r>
              <a:rPr lang="uk-UA" altLang="en-US" sz="2400" b="1" dirty="0" smtClean="0">
                <a:solidFill>
                  <a:schemeClr val="tx1"/>
                </a:solidFill>
              </a:rPr>
              <a:t>організовує залучення ресурсів громади на підтримку сімей з дітьми;</a:t>
            </a:r>
          </a:p>
          <a:p>
            <a:r>
              <a:rPr lang="uk-UA" altLang="en-US" sz="2400" b="1" dirty="0" smtClean="0">
                <a:solidFill>
                  <a:schemeClr val="tx1"/>
                </a:solidFill>
              </a:rPr>
              <a:t>готує пропозиції відповідному центру про взяття сім'ї з дітьми під соціальний супровід;</a:t>
            </a:r>
          </a:p>
          <a:p>
            <a:r>
              <a:rPr lang="uk-UA" altLang="en-US" sz="2400" b="1" dirty="0" smtClean="0">
                <a:solidFill>
                  <a:schemeClr val="tx1"/>
                </a:solidFill>
              </a:rPr>
              <a:t>має право представляє інтереси сімей з дітьми в органах опіки та піклування, в районних, 	міських органах соціального захисту;</a:t>
            </a:r>
          </a:p>
          <a:p>
            <a:pPr>
              <a:buFont typeface="Wingdings" panose="05000000000000000000" pitchFamily="2" charset="2"/>
              <a:buNone/>
            </a:pPr>
            <a:endParaRPr lang="uk-UA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3238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EFCA1-973D-477C-A8A2-88769F67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63" y="583783"/>
            <a:ext cx="4566644" cy="528735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Взаємодія ФСР на місцевому рівні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CDB3E9-1420-4903-B5AB-18445D7E8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562" y="3409842"/>
            <a:ext cx="1483887" cy="2507197"/>
          </a:xfr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909E720-87DA-46FE-B60E-CECD850A3FBC}"/>
              </a:ext>
            </a:extLst>
          </p:cNvPr>
          <p:cNvSpPr/>
          <p:nvPr/>
        </p:nvSpPr>
        <p:spPr>
          <a:xfrm>
            <a:off x="4292717" y="1264439"/>
            <a:ext cx="4053526" cy="1034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ОМС: уповноважений підрозділ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 або особа (також опіка і піклування)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55444FB8-F785-417A-B411-996930C7D310}"/>
              </a:ext>
            </a:extLst>
          </p:cNvPr>
          <p:cNvSpPr/>
          <p:nvPr/>
        </p:nvSpPr>
        <p:spPr>
          <a:xfrm>
            <a:off x="5534355" y="2298776"/>
            <a:ext cx="1017757" cy="611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BA45C44-B4DE-479E-AEA4-E9BF3D6881F8}"/>
              </a:ext>
            </a:extLst>
          </p:cNvPr>
          <p:cNvSpPr/>
          <p:nvPr/>
        </p:nvSpPr>
        <p:spPr>
          <a:xfrm>
            <a:off x="1074351" y="2667786"/>
            <a:ext cx="1663190" cy="10001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ФАП</a:t>
            </a:r>
          </a:p>
        </p:txBody>
      </p:sp>
      <p:sp>
        <p:nvSpPr>
          <p:cNvPr id="30" name="Стрелка: влево-вправо 29">
            <a:extLst>
              <a:ext uri="{FF2B5EF4-FFF2-40B4-BE49-F238E27FC236}">
                <a16:creationId xmlns:a16="http://schemas.microsoft.com/office/drawing/2014/main" id="{AD2BCF3C-ECD1-4BD9-9D9F-CFCD19F46506}"/>
              </a:ext>
            </a:extLst>
          </p:cNvPr>
          <p:cNvSpPr/>
          <p:nvPr/>
        </p:nvSpPr>
        <p:spPr>
          <a:xfrm rot="775054">
            <a:off x="2812921" y="3190996"/>
            <a:ext cx="1652292" cy="5287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D4C8198D-EC5C-4C7D-A047-75C4CC3A5082}"/>
              </a:ext>
            </a:extLst>
          </p:cNvPr>
          <p:cNvSpPr/>
          <p:nvPr/>
        </p:nvSpPr>
        <p:spPr>
          <a:xfrm>
            <a:off x="1252531" y="5287147"/>
            <a:ext cx="1663190" cy="10001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Дільничий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2" name="Стрелка: влево-вправо 31">
            <a:extLst>
              <a:ext uri="{FF2B5EF4-FFF2-40B4-BE49-F238E27FC236}">
                <a16:creationId xmlns:a16="http://schemas.microsoft.com/office/drawing/2014/main" id="{B0FB19A0-1376-4DA6-8290-C20B6CEBF365}"/>
              </a:ext>
            </a:extLst>
          </p:cNvPr>
          <p:cNvSpPr/>
          <p:nvPr/>
        </p:nvSpPr>
        <p:spPr>
          <a:xfrm rot="20497272">
            <a:off x="3059208" y="5061536"/>
            <a:ext cx="1569936" cy="5287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Крест 32">
            <a:extLst>
              <a:ext uri="{FF2B5EF4-FFF2-40B4-BE49-F238E27FC236}">
                <a16:creationId xmlns:a16="http://schemas.microsoft.com/office/drawing/2014/main" id="{19F90407-5A62-4773-833D-EFCDD34FE7CC}"/>
              </a:ext>
            </a:extLst>
          </p:cNvPr>
          <p:cNvSpPr/>
          <p:nvPr/>
        </p:nvSpPr>
        <p:spPr>
          <a:xfrm>
            <a:off x="2281287" y="2837468"/>
            <a:ext cx="339365" cy="320511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CD654E29-6CE6-4FE6-A860-5B10D7DC7772}"/>
              </a:ext>
            </a:extLst>
          </p:cNvPr>
          <p:cNvSpPr/>
          <p:nvPr/>
        </p:nvSpPr>
        <p:spPr>
          <a:xfrm>
            <a:off x="1046706" y="3897725"/>
            <a:ext cx="1663190" cy="10001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Школа, дитячий садок</a:t>
            </a:r>
          </a:p>
        </p:txBody>
      </p:sp>
      <p:sp>
        <p:nvSpPr>
          <p:cNvPr id="35" name="Стрелка: влево-вправо 34">
            <a:extLst>
              <a:ext uri="{FF2B5EF4-FFF2-40B4-BE49-F238E27FC236}">
                <a16:creationId xmlns:a16="http://schemas.microsoft.com/office/drawing/2014/main" id="{AE28109D-D494-41B5-B2AF-2E44D79C9003}"/>
              </a:ext>
            </a:extLst>
          </p:cNvPr>
          <p:cNvSpPr/>
          <p:nvPr/>
        </p:nvSpPr>
        <p:spPr>
          <a:xfrm rot="20979100">
            <a:off x="2771615" y="4155424"/>
            <a:ext cx="1649370" cy="5287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Выноска: стрелка вправо 36">
            <a:extLst>
              <a:ext uri="{FF2B5EF4-FFF2-40B4-BE49-F238E27FC236}">
                <a16:creationId xmlns:a16="http://schemas.microsoft.com/office/drawing/2014/main" id="{20A310DD-A572-4146-A7BF-39F649E9E20E}"/>
              </a:ext>
            </a:extLst>
          </p:cNvPr>
          <p:cNvSpPr/>
          <p:nvPr/>
        </p:nvSpPr>
        <p:spPr>
          <a:xfrm>
            <a:off x="6778589" y="3167839"/>
            <a:ext cx="1644209" cy="30444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ОЦІНКА</a:t>
            </a:r>
          </a:p>
          <a:p>
            <a:pPr algn="ctr"/>
            <a:r>
              <a:rPr lang="uk-UA" dirty="0"/>
              <a:t>ПОТРЕБ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E43D846-EBB8-4C43-8884-F1A457CC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952" y="3421325"/>
            <a:ext cx="778349" cy="244187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CA270AD-FB0C-4888-BA8B-AC0F5EA76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384" y="3409842"/>
            <a:ext cx="1032450" cy="241444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D16500-3961-4243-AEFD-CBC647310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328" y="4447569"/>
            <a:ext cx="710067" cy="140230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41D9302-D112-457F-A9FA-0A03D47D0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992796" y="4838706"/>
            <a:ext cx="589345" cy="982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9214" y="2278206"/>
            <a:ext cx="403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ЗАМОВЛЕННЯ СОЦІАЛЬНИХ ПОСЛУГ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282" y="1541145"/>
            <a:ext cx="3943350" cy="1356360"/>
          </a:xfrm>
        </p:spPr>
        <p:txBody>
          <a:bodyPr>
            <a:normAutofit fontScale="90000"/>
          </a:bodyPr>
          <a:lstStyle/>
          <a:p>
            <a:r>
              <a:rPr lang="uk-UA" altLang="en-US" b="1" dirty="0"/>
              <a:t>Загальна схема надання соціальних послуг</a:t>
            </a:r>
            <a:r>
              <a:rPr lang="en-GB" altLang="en-US" b="1" dirty="0"/>
              <a:t/>
            </a:r>
            <a:br>
              <a:rPr lang="en-GB" altLang="en-US" b="1" dirty="0"/>
            </a:b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343900" y="4124325"/>
            <a:ext cx="2743200" cy="1439863"/>
          </a:xfrm>
          <a:prstGeom prst="rightArrowCallout">
            <a:avLst>
              <a:gd name="adj1" fmla="val 18981"/>
              <a:gd name="adj2" fmla="val 24972"/>
              <a:gd name="adj3" fmla="val 43899"/>
              <a:gd name="adj4" fmla="val 70935"/>
            </a:avLst>
          </a:prstGeom>
          <a:solidFill>
            <a:srgbClr val="00FF00"/>
          </a:solidFill>
          <a:ln w="12699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171700" y="3590925"/>
            <a:ext cx="2678113" cy="2133600"/>
          </a:xfrm>
          <a:prstGeom prst="rightArrowCallout">
            <a:avLst>
              <a:gd name="adj1" fmla="val 18981"/>
              <a:gd name="adj2" fmla="val 24972"/>
              <a:gd name="adj3" fmla="val 28922"/>
              <a:gd name="adj4" fmla="val 70935"/>
            </a:avLst>
          </a:prstGeom>
          <a:solidFill>
            <a:srgbClr val="00FF00"/>
          </a:solidFill>
          <a:ln w="12699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>
            <a:off x="5867400" y="-333375"/>
            <a:ext cx="1295400" cy="3657600"/>
          </a:xfrm>
          <a:prstGeom prst="leftArrowCallout">
            <a:avLst>
              <a:gd name="adj1" fmla="val 42824"/>
              <a:gd name="adj2" fmla="val 42824"/>
              <a:gd name="adj3" fmla="val 16667"/>
              <a:gd name="adj4" fmla="val 75134"/>
            </a:avLst>
          </a:prstGeom>
          <a:solidFill>
            <a:srgbClr val="FF0066"/>
          </a:solidFill>
          <a:ln w="12699">
            <a:solidFill>
              <a:srgbClr val="FF0066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838700" y="2219325"/>
            <a:ext cx="3403600" cy="3276600"/>
          </a:xfrm>
          <a:prstGeom prst="rect">
            <a:avLst/>
          </a:prstGeom>
          <a:solidFill>
            <a:srgbClr val="FFFF00"/>
          </a:solidFill>
          <a:ln w="12699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47900" y="3667125"/>
            <a:ext cx="23034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en-US" b="1">
                <a:solidFill>
                  <a:srgbClr val="0070C0"/>
                </a:solidFill>
              </a:rPr>
              <a:t>Первинна профілактика</a:t>
            </a:r>
            <a:r>
              <a:rPr lang="en-GB" altLang="en-US" b="1">
                <a:solidFill>
                  <a:srgbClr val="0070C0"/>
                </a:solidFill>
              </a:rPr>
              <a:t/>
            </a:r>
            <a:br>
              <a:rPr lang="en-GB" altLang="en-US" b="1">
                <a:solidFill>
                  <a:srgbClr val="0070C0"/>
                </a:solidFill>
              </a:rPr>
            </a:br>
            <a:r>
              <a:rPr lang="en-GB" altLang="en-US" b="1">
                <a:solidFill>
                  <a:srgbClr val="0070C0"/>
                </a:solidFill>
              </a:rPr>
              <a:t/>
            </a:r>
            <a:br>
              <a:rPr lang="en-GB" altLang="en-US" b="1">
                <a:solidFill>
                  <a:srgbClr val="0070C0"/>
                </a:solidFill>
              </a:rPr>
            </a:br>
            <a:r>
              <a:rPr lang="uk-UA" altLang="en-US" b="1">
                <a:solidFill>
                  <a:srgbClr val="0070C0"/>
                </a:solidFill>
              </a:rPr>
              <a:t>Попередження “входу” (соціальна профілактика)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267700" y="4200525"/>
            <a:ext cx="1828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en-US" b="1">
                <a:solidFill>
                  <a:srgbClr val="0070C0"/>
                </a:solidFill>
              </a:rPr>
              <a:t>Сприяння “виходу”</a:t>
            </a:r>
            <a:r>
              <a:rPr lang="en-US" altLang="en-US" b="1">
                <a:solidFill>
                  <a:srgbClr val="0070C0"/>
                </a:solidFill>
              </a:rPr>
              <a:t> (</a:t>
            </a:r>
            <a:r>
              <a:rPr lang="uk-UA" altLang="en-US" b="1">
                <a:solidFill>
                  <a:srgbClr val="0070C0"/>
                </a:solidFill>
              </a:rPr>
              <a:t>адаптація, реабілітація)</a:t>
            </a:r>
            <a:endParaRPr lang="en-GB" altLang="en-US" b="1">
              <a:solidFill>
                <a:srgbClr val="0070C0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62500" y="1000125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en-US" sz="2200" b="1" dirty="0">
                <a:solidFill>
                  <a:srgbClr val="FFFFCC"/>
                </a:solidFill>
              </a:rPr>
              <a:t>Соціальні послуги для сім</a:t>
            </a:r>
            <a:r>
              <a:rPr lang="en-US" altLang="en-US" sz="2200" b="1" dirty="0">
                <a:solidFill>
                  <a:srgbClr val="FFFFCC"/>
                </a:solidFill>
              </a:rPr>
              <a:t>’</a:t>
            </a:r>
            <a:r>
              <a:rPr lang="uk-UA" altLang="en-US" sz="2200" b="1" dirty="0">
                <a:solidFill>
                  <a:srgbClr val="FFFFCC"/>
                </a:solidFill>
              </a:rPr>
              <a:t>ї, дітей та молоді </a:t>
            </a:r>
            <a:endParaRPr lang="en-GB" altLang="en-US" sz="2200" b="1" dirty="0">
              <a:solidFill>
                <a:srgbClr val="FFFFCC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838700" y="2143125"/>
            <a:ext cx="32004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en-US" sz="2000" b="1" u="sng" dirty="0">
                <a:solidFill>
                  <a:srgbClr val="0070C0"/>
                </a:solidFill>
              </a:rPr>
              <a:t>Сім</a:t>
            </a:r>
            <a:r>
              <a:rPr lang="en-US" altLang="en-US" sz="2000" b="1" u="sng" dirty="0">
                <a:solidFill>
                  <a:srgbClr val="0070C0"/>
                </a:solidFill>
              </a:rPr>
              <a:t>’</a:t>
            </a:r>
            <a:r>
              <a:rPr lang="uk-UA" altLang="en-US" sz="2000" b="1" u="sng" dirty="0">
                <a:solidFill>
                  <a:srgbClr val="0070C0"/>
                </a:solidFill>
              </a:rPr>
              <a:t>ї, діти, молодь</a:t>
            </a:r>
            <a:r>
              <a:rPr lang="en-GB" altLang="en-US" sz="2000" b="1" u="sng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uk-UA" altLang="en-US" sz="1400" b="1" dirty="0">
                <a:solidFill>
                  <a:srgbClr val="0070C0"/>
                </a:solidFill>
              </a:rPr>
              <a:t> Кризові сім</a:t>
            </a:r>
            <a:r>
              <a:rPr lang="en-GB" altLang="en-US" sz="1400" b="1" dirty="0">
                <a:solidFill>
                  <a:srgbClr val="0070C0"/>
                </a:solidFill>
              </a:rPr>
              <a:t>’</a:t>
            </a:r>
            <a:r>
              <a:rPr lang="uk-UA" altLang="en-US" sz="1400" b="1" dirty="0">
                <a:solidFill>
                  <a:srgbClr val="0070C0"/>
                </a:solidFill>
              </a:rPr>
              <a:t>ї</a:t>
            </a:r>
          </a:p>
          <a:p>
            <a:pPr eaLnBrk="1" hangingPunct="1">
              <a:buFontTx/>
              <a:buChar char="•"/>
            </a:pPr>
            <a:r>
              <a:rPr lang="uk-UA" altLang="en-US" sz="1400" b="1" dirty="0">
                <a:solidFill>
                  <a:srgbClr val="0070C0"/>
                </a:solidFill>
              </a:rPr>
              <a:t> Діти-сироти та </a:t>
            </a:r>
          </a:p>
          <a:p>
            <a:pPr eaLnBrk="1" hangingPunct="1"/>
            <a:r>
              <a:rPr lang="uk-UA" altLang="en-US" sz="1400" b="1" dirty="0">
                <a:solidFill>
                  <a:srgbClr val="0070C0"/>
                </a:solidFill>
              </a:rPr>
              <a:t>позбавлені батьківського </a:t>
            </a:r>
          </a:p>
          <a:p>
            <a:pPr eaLnBrk="1" hangingPunct="1"/>
            <a:r>
              <a:rPr lang="uk-UA" altLang="en-US" sz="1400" b="1" dirty="0">
                <a:solidFill>
                  <a:srgbClr val="0070C0"/>
                </a:solidFill>
              </a:rPr>
              <a:t>піклування, в </a:t>
            </a:r>
            <a:r>
              <a:rPr lang="uk-UA" altLang="en-US" sz="1400" b="1" dirty="0" err="1">
                <a:solidFill>
                  <a:srgbClr val="0070C0"/>
                </a:solidFill>
              </a:rPr>
              <a:t>т.ч</a:t>
            </a:r>
            <a:r>
              <a:rPr lang="uk-UA" altLang="en-US" sz="1400" b="1" dirty="0">
                <a:solidFill>
                  <a:srgbClr val="0070C0"/>
                </a:solidFill>
              </a:rPr>
              <a:t>. випускники інтернатних закладів</a:t>
            </a:r>
          </a:p>
          <a:p>
            <a:pPr eaLnBrk="1" hangingPunct="1">
              <a:buFontTx/>
              <a:buChar char="•"/>
            </a:pPr>
            <a:r>
              <a:rPr lang="uk-UA" altLang="en-US" sz="1400" b="1" dirty="0">
                <a:solidFill>
                  <a:srgbClr val="0070C0"/>
                </a:solidFill>
              </a:rPr>
              <a:t> </a:t>
            </a:r>
            <a:r>
              <a:rPr lang="en-GB" altLang="en-US" sz="1400" b="1" dirty="0">
                <a:solidFill>
                  <a:srgbClr val="0070C0"/>
                </a:solidFill>
              </a:rPr>
              <a:t> </a:t>
            </a:r>
            <a:r>
              <a:rPr lang="uk-UA" altLang="en-US" sz="1400" b="1" dirty="0">
                <a:solidFill>
                  <a:srgbClr val="0070C0"/>
                </a:solidFill>
              </a:rPr>
              <a:t>Прийомні </a:t>
            </a:r>
            <a:r>
              <a:rPr lang="uk-UA" altLang="en-US" sz="1400" b="1" dirty="0" err="1">
                <a:solidFill>
                  <a:srgbClr val="0070C0"/>
                </a:solidFill>
              </a:rPr>
              <a:t>сімї</a:t>
            </a:r>
            <a:r>
              <a:rPr lang="uk-UA" altLang="en-US" sz="1400" b="1" dirty="0">
                <a:solidFill>
                  <a:srgbClr val="0070C0"/>
                </a:solidFill>
              </a:rPr>
              <a:t> та ДБСТ</a:t>
            </a:r>
          </a:p>
          <a:p>
            <a:pPr eaLnBrk="1" hangingPunct="1">
              <a:buFontTx/>
              <a:buChar char="•"/>
            </a:pPr>
            <a:r>
              <a:rPr lang="uk-UA" altLang="en-US" sz="1400" b="1" dirty="0">
                <a:solidFill>
                  <a:srgbClr val="0070C0"/>
                </a:solidFill>
              </a:rPr>
              <a:t> Діти інваліди</a:t>
            </a:r>
          </a:p>
          <a:p>
            <a:pPr eaLnBrk="1" hangingPunct="1">
              <a:buFontTx/>
              <a:buChar char="•"/>
            </a:pPr>
            <a:r>
              <a:rPr lang="uk-UA" altLang="en-US" sz="1400" b="1" dirty="0">
                <a:solidFill>
                  <a:srgbClr val="0070C0"/>
                </a:solidFill>
              </a:rPr>
              <a:t> Безпритульні діти</a:t>
            </a:r>
            <a:endParaRPr lang="en-GB" altLang="en-US" sz="1400" b="1" dirty="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uk-UA" altLang="en-US" sz="1400" b="1" dirty="0">
                <a:solidFill>
                  <a:srgbClr val="0070C0"/>
                </a:solidFill>
              </a:rPr>
              <a:t> СІН</a:t>
            </a:r>
            <a:endParaRPr lang="en-GB" altLang="en-US" sz="1400" b="1" dirty="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uk-UA" altLang="en-US" sz="1400" b="1" dirty="0">
                <a:solidFill>
                  <a:srgbClr val="0070C0"/>
                </a:solidFill>
              </a:rPr>
              <a:t> Звільнені з місць </a:t>
            </a:r>
          </a:p>
          <a:p>
            <a:pPr eaLnBrk="1" hangingPunct="1"/>
            <a:r>
              <a:rPr lang="uk-UA" altLang="en-US" sz="1400" b="1" dirty="0">
                <a:solidFill>
                  <a:srgbClr val="0070C0"/>
                </a:solidFill>
              </a:rPr>
              <a:t>  позбавлення </a:t>
            </a:r>
            <a:r>
              <a:rPr lang="ru-RU" altLang="en-US" sz="1400" b="1" dirty="0" err="1">
                <a:solidFill>
                  <a:srgbClr val="0070C0"/>
                </a:solidFill>
              </a:rPr>
              <a:t>волі</a:t>
            </a:r>
            <a:endParaRPr lang="en-GB" altLang="en-US" sz="1400" b="1" dirty="0">
              <a:solidFill>
                <a:srgbClr val="0070C0"/>
              </a:solidFill>
            </a:endParaRPr>
          </a:p>
          <a:p>
            <a:pPr eaLnBrk="1" hangingPunct="1">
              <a:buFontTx/>
              <a:buChar char="•"/>
            </a:pPr>
            <a:r>
              <a:rPr lang="en-GB" altLang="en-US" sz="1400" b="1" dirty="0">
                <a:solidFill>
                  <a:srgbClr val="0070C0"/>
                </a:solidFill>
              </a:rPr>
              <a:t> </a:t>
            </a:r>
            <a:r>
              <a:rPr lang="uk-UA" altLang="en-US" sz="1400" b="1" dirty="0">
                <a:solidFill>
                  <a:srgbClr val="0070C0"/>
                </a:solidFill>
              </a:rPr>
              <a:t>Сім</a:t>
            </a:r>
            <a:r>
              <a:rPr lang="en-US" altLang="en-US" sz="1400" b="1" dirty="0">
                <a:solidFill>
                  <a:srgbClr val="0070C0"/>
                </a:solidFill>
              </a:rPr>
              <a:t>’</a:t>
            </a:r>
            <a:r>
              <a:rPr lang="uk-UA" altLang="en-US" sz="1400" b="1" dirty="0">
                <a:solidFill>
                  <a:srgbClr val="0070C0"/>
                </a:solidFill>
              </a:rPr>
              <a:t>ї мігрантів</a:t>
            </a:r>
          </a:p>
          <a:p>
            <a:pPr eaLnBrk="1" hangingPunct="1">
              <a:buFontTx/>
              <a:buChar char="•"/>
            </a:pPr>
            <a:r>
              <a:rPr lang="en-GB" altLang="en-US" sz="1400" b="1" dirty="0">
                <a:solidFill>
                  <a:srgbClr val="0070C0"/>
                </a:solidFill>
              </a:rPr>
              <a:t> n</a:t>
            </a:r>
            <a:r>
              <a:rPr lang="uk-UA" altLang="en-US" sz="1400" b="1" dirty="0" err="1">
                <a:solidFill>
                  <a:srgbClr val="0070C0"/>
                </a:solidFill>
              </a:rPr>
              <a:t>ощо</a:t>
            </a:r>
            <a:endParaRPr lang="en-GB" altLang="en-US" sz="1400" b="1" dirty="0">
              <a:solidFill>
                <a:srgbClr val="0070C0"/>
              </a:solidFill>
            </a:endParaRPr>
          </a:p>
          <a:p>
            <a:pPr eaLnBrk="1" hangingPunct="1"/>
            <a:endParaRPr lang="en-GB" altLang="en-US" sz="1400" b="1" dirty="0">
              <a:solidFill>
                <a:srgbClr val="0070C0"/>
              </a:solidFill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295900" y="5572125"/>
            <a:ext cx="2438400" cy="914400"/>
          </a:xfrm>
          <a:prstGeom prst="upArrowCallout">
            <a:avLst>
              <a:gd name="adj1" fmla="val 66667"/>
              <a:gd name="adj2" fmla="val 66667"/>
              <a:gd name="adj3" fmla="val 16667"/>
              <a:gd name="adj4" fmla="val 6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72100" y="5876925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en-US" b="1"/>
              <a:t>Соціальний супровід, </a:t>
            </a:r>
            <a:endParaRPr lang="ru-RU" altLang="en-US" b="1"/>
          </a:p>
        </p:txBody>
      </p:sp>
    </p:spTree>
    <p:extLst>
      <p:ext uri="{BB962C8B-B14F-4D97-AF65-F5344CB8AC3E}">
        <p14:creationId xmlns:p14="http://schemas.microsoft.com/office/powerpoint/2010/main" val="412404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: вверх 8">
            <a:extLst>
              <a:ext uri="{FF2B5EF4-FFF2-40B4-BE49-F238E27FC236}">
                <a16:creationId xmlns:a16="http://schemas.microsoft.com/office/drawing/2014/main" id="{F8EFEFD4-8238-4DBD-8CC5-669B6F608929}"/>
              </a:ext>
            </a:extLst>
          </p:cNvPr>
          <p:cNvSpPr/>
          <p:nvPr/>
        </p:nvSpPr>
        <p:spPr>
          <a:xfrm rot="1636804">
            <a:off x="3675199" y="4294219"/>
            <a:ext cx="2136329" cy="1919059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ресурси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3AEE7-D6E7-4345-8F05-A6295BEE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91" y="609600"/>
            <a:ext cx="9944729" cy="682305"/>
          </a:xfrm>
        </p:spPr>
        <p:txBody>
          <a:bodyPr>
            <a:normAutofit/>
          </a:bodyPr>
          <a:lstStyle/>
          <a:p>
            <a:r>
              <a:rPr lang="uk-UA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Соціальна робота з сім</a:t>
            </a: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’</a:t>
            </a:r>
            <a:r>
              <a:rPr lang="uk-UA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</a:rPr>
              <a:t>ями в громаді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9D3E2C-B832-4FB5-B4C4-12CD8BEED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42918" y="2996551"/>
            <a:ext cx="1481731" cy="2729040"/>
          </a:xfr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613F602-3C28-4AAF-A7C9-998153263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783472"/>
              </p:ext>
            </p:extLst>
          </p:nvPr>
        </p:nvGraphicFramePr>
        <p:xfrm>
          <a:off x="1149877" y="396377"/>
          <a:ext cx="9058306" cy="657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E41E3AF-CA87-4883-B3D7-E14917D1DC89}"/>
              </a:ext>
            </a:extLst>
          </p:cNvPr>
          <p:cNvSpPr/>
          <p:nvPr/>
        </p:nvSpPr>
        <p:spPr>
          <a:xfrm>
            <a:off x="4669454" y="1639615"/>
            <a:ext cx="1448499" cy="7298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Розміщення </a:t>
            </a:r>
          </a:p>
          <a:p>
            <a:pPr algn="ctr"/>
            <a:r>
              <a:rPr lang="uk-UA" dirty="0"/>
              <a:t>в закладі</a:t>
            </a:r>
          </a:p>
        </p:txBody>
      </p:sp>
      <p:sp>
        <p:nvSpPr>
          <p:cNvPr id="6" name="Стрелка: изогнутая 5">
            <a:extLst>
              <a:ext uri="{FF2B5EF4-FFF2-40B4-BE49-F238E27FC236}">
                <a16:creationId xmlns:a16="http://schemas.microsoft.com/office/drawing/2014/main" id="{C9EC003C-7936-4BE7-96D0-428284DA7301}"/>
              </a:ext>
            </a:extLst>
          </p:cNvPr>
          <p:cNvSpPr/>
          <p:nvPr/>
        </p:nvSpPr>
        <p:spPr>
          <a:xfrm>
            <a:off x="3523375" y="1756630"/>
            <a:ext cx="1065402" cy="132632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Стрелка: изогнутая 6">
            <a:extLst>
              <a:ext uri="{FF2B5EF4-FFF2-40B4-BE49-F238E27FC236}">
                <a16:creationId xmlns:a16="http://schemas.microsoft.com/office/drawing/2014/main" id="{3EDFF827-5408-4D27-84A2-0D08192838C7}"/>
              </a:ext>
            </a:extLst>
          </p:cNvPr>
          <p:cNvSpPr/>
          <p:nvPr/>
        </p:nvSpPr>
        <p:spPr>
          <a:xfrm rot="5400000">
            <a:off x="6459791" y="1705546"/>
            <a:ext cx="1086804" cy="1563578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Стрелка: развернутая 7">
            <a:extLst>
              <a:ext uri="{FF2B5EF4-FFF2-40B4-BE49-F238E27FC236}">
                <a16:creationId xmlns:a16="http://schemas.microsoft.com/office/drawing/2014/main" id="{E8A4A3D1-EA8D-47BD-A51D-2B1862094705}"/>
              </a:ext>
            </a:extLst>
          </p:cNvPr>
          <p:cNvSpPr/>
          <p:nvPr/>
        </p:nvSpPr>
        <p:spPr>
          <a:xfrm rot="10800000">
            <a:off x="3061982" y="4563609"/>
            <a:ext cx="4723000" cy="1686185"/>
          </a:xfrm>
          <a:prstGeom prst="uturnArrow">
            <a:avLst/>
          </a:prstGeom>
          <a:solidFill>
            <a:schemeClr val="accent5">
              <a:alpha val="82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Пузырек для мыслей: облако 9">
            <a:extLst>
              <a:ext uri="{FF2B5EF4-FFF2-40B4-BE49-F238E27FC236}">
                <a16:creationId xmlns:a16="http://schemas.microsoft.com/office/drawing/2014/main" id="{8CEE9612-21EA-48AE-BC4F-E5CF6C9E56E3}"/>
              </a:ext>
            </a:extLst>
          </p:cNvPr>
          <p:cNvSpPr/>
          <p:nvPr/>
        </p:nvSpPr>
        <p:spPr>
          <a:xfrm flipH="1">
            <a:off x="8454452" y="1182056"/>
            <a:ext cx="3355289" cy="152375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  <a:ea typeface="+mj-ea"/>
                <a:cs typeface="+mj-cs"/>
              </a:rPr>
              <a:t>Етапи соціальної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Script" panose="030B0504020000000003" pitchFamily="66" charset="0"/>
                <a:ea typeface="+mj-ea"/>
                <a:cs typeface="+mj-cs"/>
              </a:rPr>
              <a:t>роботи</a:t>
            </a: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9960A321-FA98-4612-A9E3-C5AF5BDD1DE6}"/>
              </a:ext>
            </a:extLst>
          </p:cNvPr>
          <p:cNvSpPr/>
          <p:nvPr/>
        </p:nvSpPr>
        <p:spPr>
          <a:xfrm>
            <a:off x="8262910" y="4361071"/>
            <a:ext cx="1625808" cy="15237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Пост</a:t>
            </a:r>
          </a:p>
          <a:p>
            <a:pPr algn="ctr"/>
            <a:r>
              <a:rPr lang="uk-UA" dirty="0"/>
              <a:t>підтримка</a:t>
            </a:r>
          </a:p>
        </p:txBody>
      </p:sp>
    </p:spTree>
    <p:extLst>
      <p:ext uri="{BB962C8B-B14F-4D97-AF65-F5344CB8AC3E}">
        <p14:creationId xmlns:p14="http://schemas.microsoft.com/office/powerpoint/2010/main" val="31449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3" grpId="0">
        <p:bldAsOne/>
      </p:bldGraphic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Базис">
  <a:themeElements>
    <a:clrScheme name="Другая 3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4DD170"/>
      </a:accent1>
      <a:accent2>
        <a:srgbClr val="DF5327"/>
      </a:accent2>
      <a:accent3>
        <a:srgbClr val="FE9E00"/>
      </a:accent3>
      <a:accent4>
        <a:srgbClr val="418AB3"/>
      </a:accent4>
      <a:accent5>
        <a:srgbClr val="7CC856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3436</TotalTime>
  <Words>1581</Words>
  <Application>Microsoft Office PowerPoint</Application>
  <PresentationFormat>Широкоэкранный</PresentationFormat>
  <Paragraphs>231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Unicode MS</vt:lpstr>
      <vt:lpstr>Calibri</vt:lpstr>
      <vt:lpstr>Corbel</vt:lpstr>
      <vt:lpstr>Menlo</vt:lpstr>
      <vt:lpstr>Segoe Script</vt:lpstr>
      <vt:lpstr>Times New Roman</vt:lpstr>
      <vt:lpstr>Wingdings</vt:lpstr>
      <vt:lpstr>Базис</vt:lpstr>
      <vt:lpstr>НАДАННЯ СОЦІАЛЬНИХ послуг НА РІВНІ ГРОМАДИ</vt:lpstr>
      <vt:lpstr>Зміна державних підходів.                                   Стратегія профілактики</vt:lpstr>
      <vt:lpstr>Роль волонтера</vt:lpstr>
      <vt:lpstr>Презентация PowerPoint</vt:lpstr>
      <vt:lpstr>  Завдання та обов'язки фахівця </vt:lpstr>
      <vt:lpstr>  Завдання та обов'язки фахівця </vt:lpstr>
      <vt:lpstr>Взаємодія ФСР на місцевому рівні</vt:lpstr>
      <vt:lpstr>Загальна схема надання соціальних послуг </vt:lpstr>
      <vt:lpstr>Соціальна робота з сім’ями в громаді</vt:lpstr>
      <vt:lpstr>Законодавство  з СОЦІАЛЬНОЇ РОБОТИ</vt:lpstr>
      <vt:lpstr>НОМАТИВНА БАЗА соціальної роботи з сім’ями</vt:lpstr>
      <vt:lpstr>Презентация PowerPoint</vt:lpstr>
      <vt:lpstr>ЗУ «Про соціальні послуги»</vt:lpstr>
      <vt:lpstr>ЗУ «Про соціальні послуги»</vt:lpstr>
      <vt:lpstr>Соціальні послуги державними та комунальними суб’єктами, а також іншими суб’єктами, що надають соціальні послуги із залученням бюджетних коштів, в обсягах, визначених державними стандартами соціальних послуг, безоплатно надаються:</vt:lpstr>
      <vt:lpstr>ЗУ «Про соціальну роботу з сім'ями, дітьми та молоддю»</vt:lpstr>
      <vt:lpstr>ВИДИ СОЦІАЛЬНОЇ РОБОТИ</vt:lpstr>
      <vt:lpstr>Наказ Мінсоцполітики 03.09.2012  № 537 «Про затвердження Переліку соціальних послуг,  що надаються особам, які перебувають у складних життєвих обставинах і не можуть самостійно їх подолати»</vt:lpstr>
      <vt:lpstr>Постанова КМУ  № 895 “Про затвердження Порядку взаємодії суб’єктів соціального супроводу сімей (осіб), які перебувають у складних життєвих обставинах”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 Руденко Богдан</dc:creator>
  <cp:lastModifiedBy>Пользователь Windows</cp:lastModifiedBy>
  <cp:revision>166</cp:revision>
  <cp:lastPrinted>2017-05-25T17:33:19Z</cp:lastPrinted>
  <dcterms:created xsi:type="dcterms:W3CDTF">2017-05-18T08:57:19Z</dcterms:created>
  <dcterms:modified xsi:type="dcterms:W3CDTF">2019-03-15T10:27:51Z</dcterms:modified>
</cp:coreProperties>
</file>